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7" r:id="rId2"/>
    <p:sldMasterId id="2147484218" r:id="rId3"/>
    <p:sldMasterId id="2147484242" r:id="rId4"/>
    <p:sldMasterId id="2147484254" r:id="rId5"/>
    <p:sldMasterId id="2147484266" r:id="rId6"/>
    <p:sldMasterId id="2147484279" r:id="rId7"/>
  </p:sldMasterIdLst>
  <p:notesMasterIdLst>
    <p:notesMasterId r:id="rId65"/>
  </p:notesMasterIdLst>
  <p:sldIdLst>
    <p:sldId id="368" r:id="rId8"/>
    <p:sldId id="310" r:id="rId9"/>
    <p:sldId id="277" r:id="rId10"/>
    <p:sldId id="278" r:id="rId11"/>
    <p:sldId id="279" r:id="rId12"/>
    <p:sldId id="280" r:id="rId13"/>
    <p:sldId id="281" r:id="rId14"/>
    <p:sldId id="370" r:id="rId15"/>
    <p:sldId id="371" r:id="rId16"/>
    <p:sldId id="372" r:id="rId17"/>
    <p:sldId id="373" r:id="rId18"/>
    <p:sldId id="374" r:id="rId19"/>
    <p:sldId id="376" r:id="rId20"/>
    <p:sldId id="378" r:id="rId21"/>
    <p:sldId id="379" r:id="rId22"/>
    <p:sldId id="380" r:id="rId23"/>
    <p:sldId id="381" r:id="rId24"/>
    <p:sldId id="382" r:id="rId25"/>
    <p:sldId id="383" r:id="rId26"/>
    <p:sldId id="384" r:id="rId27"/>
    <p:sldId id="385" r:id="rId28"/>
    <p:sldId id="386" r:id="rId29"/>
    <p:sldId id="387" r:id="rId30"/>
    <p:sldId id="388" r:id="rId31"/>
    <p:sldId id="389" r:id="rId32"/>
    <p:sldId id="391" r:id="rId33"/>
    <p:sldId id="392" r:id="rId34"/>
    <p:sldId id="421" r:id="rId35"/>
    <p:sldId id="393" r:id="rId36"/>
    <p:sldId id="394" r:id="rId37"/>
    <p:sldId id="395" r:id="rId38"/>
    <p:sldId id="396" r:id="rId39"/>
    <p:sldId id="397" r:id="rId40"/>
    <p:sldId id="398" r:id="rId41"/>
    <p:sldId id="399" r:id="rId42"/>
    <p:sldId id="400" r:id="rId43"/>
    <p:sldId id="401" r:id="rId44"/>
    <p:sldId id="402" r:id="rId45"/>
    <p:sldId id="403" r:id="rId46"/>
    <p:sldId id="404" r:id="rId47"/>
    <p:sldId id="405" r:id="rId48"/>
    <p:sldId id="420" r:id="rId49"/>
    <p:sldId id="410" r:id="rId50"/>
    <p:sldId id="411" r:id="rId51"/>
    <p:sldId id="412" r:id="rId52"/>
    <p:sldId id="413" r:id="rId53"/>
    <p:sldId id="414" r:id="rId54"/>
    <p:sldId id="415" r:id="rId55"/>
    <p:sldId id="416" r:id="rId56"/>
    <p:sldId id="417" r:id="rId57"/>
    <p:sldId id="418" r:id="rId58"/>
    <p:sldId id="419" r:id="rId59"/>
    <p:sldId id="356" r:id="rId60"/>
    <p:sldId id="357" r:id="rId61"/>
    <p:sldId id="358" r:id="rId62"/>
    <p:sldId id="365" r:id="rId63"/>
    <p:sldId id="283" r:id="rId64"/>
  </p:sldIdLst>
  <p:sldSz cx="9144000" cy="6858000" type="screen4x3"/>
  <p:notesSz cx="6858000" cy="9144000"/>
  <p:defaultTextStyle>
    <a:defPPr>
      <a:defRPr lang="fa-IR"/>
    </a:defPPr>
    <a:lvl1pPr algn="l" rtl="0" fontAlgn="base">
      <a:spcBef>
        <a:spcPct val="0"/>
      </a:spcBef>
      <a:spcAft>
        <a:spcPct val="0"/>
      </a:spcAft>
      <a:defRPr sz="4800" kern="1200">
        <a:solidFill>
          <a:srgbClr val="0000FF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4800" kern="1200">
        <a:solidFill>
          <a:srgbClr val="0000FF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4800" kern="1200">
        <a:solidFill>
          <a:srgbClr val="0000FF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4800" kern="1200">
        <a:solidFill>
          <a:srgbClr val="0000FF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4800" kern="1200">
        <a:solidFill>
          <a:srgbClr val="0000FF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4800" kern="1200">
        <a:solidFill>
          <a:srgbClr val="0000FF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4800" kern="1200">
        <a:solidFill>
          <a:srgbClr val="0000FF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4800" kern="1200">
        <a:solidFill>
          <a:srgbClr val="0000FF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4800" kern="1200">
        <a:solidFill>
          <a:srgbClr val="0000FF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  <a:srgbClr val="000066"/>
    <a:srgbClr val="FF0000"/>
    <a:srgbClr val="FFFF66"/>
    <a:srgbClr val="009900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14" autoAdjust="0"/>
  </p:normalViewPr>
  <p:slideViewPr>
    <p:cSldViewPr>
      <p:cViewPr varScale="1">
        <p:scale>
          <a:sx n="71" d="100"/>
          <a:sy n="71" d="100"/>
        </p:scale>
        <p:origin x="-112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178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63" Type="http://schemas.openxmlformats.org/officeDocument/2006/relationships/slide" Target="slides/slide56.xml"/><Relationship Id="rId68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66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61" Type="http://schemas.openxmlformats.org/officeDocument/2006/relationships/slide" Target="slides/slide54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tableStyles" Target="tableStyle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viewProps" Target="viewProps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C0B5FA-2FA3-4B83-ACBD-D5FB0E6AA6C4}" type="datetimeFigureOut">
              <a:rPr lang="en-US"/>
              <a:pPr>
                <a:defRPr/>
              </a:pPr>
              <a:t>1/27/2015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D8A521E-2015-4C67-8E59-6E35FE699949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9847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9CB9EBE-133A-42C1-9982-89A0D9FDB5AC}" type="slidenum">
              <a:rPr lang="ar-SA">
                <a:solidFill>
                  <a:srgbClr val="000000"/>
                </a:solidFill>
              </a:rPr>
              <a:pPr/>
              <a:t>1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r" rtl="1"/>
            <a:r>
              <a:rPr lang="fa-IR" smtClean="0"/>
              <a:t>واژگان کليدي: مباني اخلاق, تئوريهاي اخلاق, اخلاق پزشکي, وظيفه گرايي, سودگرايي, فضيلت گرايي, اصول اخلاق زيستي</a:t>
            </a:r>
            <a:endParaRPr lang="en-US" smtClean="0"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0070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0071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A8441-AAB7-4BFC-BD5E-96152279443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77FE7-82D2-46B0-ACC0-142F036E3EE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F4BED-9C42-4290-B726-B947C8FFC15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09BAA-041F-454B-9195-E2AA1A8D2C3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BDB43-9F98-46A8-91CB-510B20359C0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238FF6-8CE5-40C9-A1D2-499D456E1364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56B1D-95F9-44AB-9ACE-A429B2E5990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12557-F2CE-4098-A297-46468FBD7BD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0183D-3E2C-4AAE-AEC2-044AEB0EB254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35621-91DD-4CA2-8300-65FE36621E49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EA4DB-C992-4FAD-9B9F-8A17FEE421E4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BB283-3F93-47BF-88E8-40FF0E23BB2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486DD-A4F8-4ADF-8854-FE93D358DFC4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95277-1004-4001-85B6-75CC7D5074C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627121-77CD-4E80-B0C7-B75413E60F8A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05355-E205-4F27-ABBE-9E1A6BAB829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1B1425-13EC-42B9-9A3E-991D9F5D4C5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224E8-46EF-49F2-B69C-5518D097CE9C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0E4CC-015F-4C65-9606-D6CA9BAF47D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1A3FE-A779-45C2-9D5D-BCCD1AF6C23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E2532-8403-4350-B50D-D4C74E85C26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21B182-FD52-4E29-BA9E-D32811F3798A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9187D-1BCA-4130-ADCD-EDE7CEC88FE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F3F54-BA13-4247-A25C-390BD920D9C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BA77B-7359-40EF-848B-95729FABA3B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E1CD9-B105-42F6-BBA6-4C70472D315C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3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>
                <a:solidFill>
                  <a:srgbClr val="FFFFFF"/>
                </a:solidFill>
                <a:latin typeface="Garamond" pitchFamily="18" charset="0"/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>
                <a:solidFill>
                  <a:srgbClr val="FFFFFF"/>
                </a:solidFill>
                <a:latin typeface="Garamond" pitchFamily="18" charset="0"/>
              </a:endParaRPr>
            </a:p>
          </p:txBody>
        </p:sp>
      </p:grpSp>
      <p:sp>
        <p:nvSpPr>
          <p:cNvPr id="55307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5308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F2778-2D39-44C9-A02D-D625FD91A5FF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C6DE46-CF83-4C5D-A35C-08CD32696C15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EED88-6966-41EE-84CB-9A2A5360F88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27F8F-3B17-418F-BDF2-CED231D3D9D1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A104F-216B-40BE-86B7-EBBCCB8D8942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03600-784F-47BD-B96B-6AD16ACFBD4C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404C7-9F7F-4654-A40E-29B9AEF27F41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C1E10-9532-452A-BCEB-6A07E74F1C5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D74D7-8AD6-4823-9724-3EF0A673BAF7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1040C-3D42-457C-A78F-E8930A15B18F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8AA7C-E56A-4AF5-BD93-36A0FA6FD073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grpSp>
          <p:nvGrpSpPr>
            <p:cNvPr id="4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819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19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1C1C1C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1C1C1C"/>
              </a:solidFill>
            </a:endParaRP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4D1E3FDF-4984-4635-8514-F8D6A63EA2FF}" type="slidenum">
              <a:rPr lang="ar-SA">
                <a:solidFill>
                  <a:srgbClr val="1C1C1C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1C1C1C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30471-784A-4059-BF56-880F47553E3D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43AAD1-B966-4E23-93E4-03145AF76C1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AB3B0-03DA-420C-866C-625179B417D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A80C8-00AD-4FC3-8DA4-49D0119C004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8B5D01-F298-4099-A047-8EA9653A02E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67BC63-3C07-4193-A19D-676F14CCBA4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5C7648-F482-4306-ADC9-AAF278A747A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1DDEB-1A2D-4232-8A5B-A41CDF7BBEE2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9B979-CA9C-4B9D-99C4-F7EB5C54E66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30FF8-4B17-4B54-BB4B-FF4882EED069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2F91A-ABE4-416B-838F-78EC7389195E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0EF8E-ED54-443C-9611-13CED4F43638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FFE56-8FC1-49BF-A1FB-7B7082F8F53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32461-54EB-4A44-BEA6-F75DC5CEC99B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FED4AF-840D-4EB5-AA5F-88A7145B7F91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90F37-B31D-4892-AE6F-2E56FB3A648C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95E5C-FAB4-4375-8880-8759724F056B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E17F92-791D-4E10-A88C-DB5CE40134FA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D2F5F-5E1C-4CA1-A06F-A40250C8F1ED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CE482-0BFB-475F-8328-68C9BCB80063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6F013-A806-401C-8597-E6FEAA77B3DF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random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8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0070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0071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D3137-A550-40ED-A2BA-A7C968DC29A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E541D-D3C1-480B-B2C1-BEF80548FFC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0EE5C4-4D16-415C-AE38-CD6B024A8DDD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8004AD-1E6D-4F45-947D-80A1FAE2352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C4A93-3A8E-4B14-95B8-D395FBB3DA05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750E9-181C-41F7-AB78-5EBEE026570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3F825-9B3D-4F57-9CA2-1517F1CAEE2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F396B-2667-4D91-9DB5-3F2D459B715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DA92F6-9B76-494B-B11C-5DC3D6E65A7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C9599-37D8-4DF4-ADA4-277E5B1A813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B43C8-9E34-4784-B09C-376CFA36BDB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495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27216-E6DD-4CF4-926A-C3DF84F21B0D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A5AFD-FEAA-4728-B5D8-2374ECFA7023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44169-D667-402A-A0AB-A730F912BCC4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816534-7743-426D-8F5B-6E30AD84A3B4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03CA3-83CB-4F2A-9A69-EE72372F5E78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5270A-A4BF-459E-B236-56859CFD7D48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754304-E156-43DE-A5AF-121E35A2969E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8071A-E5CF-42BB-9CE6-BC24531D9707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364D5-EF4D-4555-8053-18661C8BF413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298E0-04EC-4A2B-BC47-CB8CB9662ED4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87E68-17B6-458E-9B09-87DF31BD00B1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A57D1-D65A-4C89-8855-F66C76D4C260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29027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28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29029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052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129031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2066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29033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9034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9035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9036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9037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29038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2053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29040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1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2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3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4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5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29046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29047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9048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49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50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7036DB9-5B15-4BF9-9EA1-DF4B1C3BF0E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17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  <p:sldLayoutId id="214748420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4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www.farahaniweb.com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166A19-262C-4037-A06D-30B56AE74561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3" r:id="rId1"/>
    <p:sldLayoutId id="2147484204" r:id="rId2"/>
    <p:sldLayoutId id="2147484205" r:id="rId3"/>
    <p:sldLayoutId id="2147484206" r:id="rId4"/>
    <p:sldLayoutId id="2147484207" r:id="rId5"/>
    <p:sldLayoutId id="2147484208" r:id="rId6"/>
    <p:sldLayoutId id="2147484209" r:id="rId7"/>
    <p:sldLayoutId id="2147484210" r:id="rId8"/>
    <p:sldLayoutId id="2147484211" r:id="rId9"/>
    <p:sldLayoutId id="2147484212" r:id="rId10"/>
    <p:sldLayoutId id="2147484213" r:id="rId11"/>
    <p:sldLayoutId id="2147484214" r:id="rId12"/>
    <p:sldLayoutId id="2147484215" r:id="rId13"/>
    <p:sldLayoutId id="2147484216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D4505BB-36F6-4282-AE39-51D569F07BC0}" type="slidenum">
              <a:rPr lang="fa-IR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3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4278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  <p:sp>
            <p:nvSpPr>
              <p:cNvPr id="54279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  <p:sp>
            <p:nvSpPr>
              <p:cNvPr id="54280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  <p:sp>
            <p:nvSpPr>
              <p:cNvPr id="54281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  <p:sp>
            <p:nvSpPr>
              <p:cNvPr id="54282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1800">
                  <a:solidFill>
                    <a:srgbClr val="FFFFFF"/>
                  </a:solidFill>
                  <a:latin typeface="Garamond" pitchFamily="18" charset="0"/>
                </a:endParaRPr>
              </a:p>
            </p:txBody>
          </p:sp>
        </p:grpSp>
        <p:sp>
          <p:nvSpPr>
            <p:cNvPr id="54283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>
                <a:solidFill>
                  <a:srgbClr val="FFFFFF"/>
                </a:solidFill>
                <a:latin typeface="Garamond" pitchFamily="18" charset="0"/>
              </a:endParaRPr>
            </a:p>
          </p:txBody>
        </p:sp>
        <p:sp>
          <p:nvSpPr>
            <p:cNvPr id="5428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1800">
                <a:solidFill>
                  <a:srgbClr val="FFFFFF"/>
                </a:solidFill>
                <a:latin typeface="Garamond" pitchFamily="18" charset="0"/>
              </a:endParaRPr>
            </a:p>
          </p:txBody>
        </p:sp>
      </p:grpSp>
      <p:sp>
        <p:nvSpPr>
          <p:cNvPr id="54285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428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4287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19" r:id="rId1"/>
    <p:sldLayoutId id="2147484220" r:id="rId2"/>
    <p:sldLayoutId id="2147484221" r:id="rId3"/>
    <p:sldLayoutId id="2147484222" r:id="rId4"/>
    <p:sldLayoutId id="2147484223" r:id="rId5"/>
    <p:sldLayoutId id="2147484224" r:id="rId6"/>
    <p:sldLayoutId id="2147484225" r:id="rId7"/>
    <p:sldLayoutId id="2147484226" r:id="rId8"/>
    <p:sldLayoutId id="2147484227" r:id="rId9"/>
    <p:sldLayoutId id="2147484228" r:id="rId10"/>
    <p:sldLayoutId id="214748422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Yagut" pitchFamily="2" charset="-7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Yagut" pitchFamily="2" charset="-7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Yagut" pitchFamily="2" charset="-7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Yagut" pitchFamily="2" charset="-78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Yagut" pitchFamily="2" charset="-78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Yagut" pitchFamily="2" charset="-78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Yagut" pitchFamily="2" charset="-78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FFFF00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Yagut" pitchFamily="2" charset="-78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Nazanin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Nazanin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Garamond" pitchFamily="18" charset="0"/>
        <a:buChar char="−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Nazanin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Nazanin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Nazanin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CC"/>
            </a:gs>
            <a:gs pos="100000">
              <a:schemeClr val="bg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latin typeface="Tahoma" pitchFamily="34" charset="0"/>
            </a:endParaRPr>
          </a:p>
        </p:txBody>
      </p:sp>
      <p:sp>
        <p:nvSpPr>
          <p:cNvPr id="8089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latin typeface="Tahoma" pitchFamily="34" charset="0"/>
            </a:endParaRPr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latin typeface="Tahoma" pitchFamily="34" charset="0"/>
            </a:endParaRP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latin typeface="Tahoma" pitchFamily="34" charset="0"/>
            </a:endParaRP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latin typeface="Tahoma" pitchFamily="34" charset="0"/>
            </a:endParaRPr>
          </a:p>
        </p:txBody>
      </p:sp>
      <p:sp>
        <p:nvSpPr>
          <p:cNvPr id="8090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latin typeface="Tahoma" pitchFamily="34" charset="0"/>
            </a:endParaRPr>
          </a:p>
        </p:txBody>
      </p:sp>
      <p:sp>
        <p:nvSpPr>
          <p:cNvPr id="80904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>
              <a:latin typeface="Tahoma" pitchFamily="34" charset="0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09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09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09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34FE8FC5-A70E-46E1-A9D4-558E782940D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3" r:id="rId1"/>
    <p:sldLayoutId id="2147484244" r:id="rId2"/>
    <p:sldLayoutId id="2147484245" r:id="rId3"/>
    <p:sldLayoutId id="2147484246" r:id="rId4"/>
    <p:sldLayoutId id="2147484247" r:id="rId5"/>
    <p:sldLayoutId id="2147484248" r:id="rId6"/>
    <p:sldLayoutId id="2147484249" r:id="rId7"/>
    <p:sldLayoutId id="2147484250" r:id="rId8"/>
    <p:sldLayoutId id="2147484251" r:id="rId9"/>
    <p:sldLayoutId id="2147484252" r:id="rId10"/>
    <p:sldLayoutId id="214748425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A4620CA-C46E-4ABD-84A2-F75007A0B52C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5" r:id="rId1"/>
    <p:sldLayoutId id="2147484256" r:id="rId2"/>
    <p:sldLayoutId id="2147484257" r:id="rId3"/>
    <p:sldLayoutId id="2147484258" r:id="rId4"/>
    <p:sldLayoutId id="2147484259" r:id="rId5"/>
    <p:sldLayoutId id="2147484260" r:id="rId6"/>
    <p:sldLayoutId id="2147484261" r:id="rId7"/>
    <p:sldLayoutId id="2147484262" r:id="rId8"/>
    <p:sldLayoutId id="2147484263" r:id="rId9"/>
    <p:sldLayoutId id="2147484264" r:id="rId10"/>
    <p:sldLayoutId id="2147484265" r:id="rId11"/>
  </p:sldLayoutIdLst>
  <p:transition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29027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28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29029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129031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29033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9034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9035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9036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29037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29038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29040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1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2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3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4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9045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29046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29047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9048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49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50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C8F3922-2CD2-4073-964C-9BA02F831134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67" r:id="rId1"/>
    <p:sldLayoutId id="2147484268" r:id="rId2"/>
    <p:sldLayoutId id="2147484269" r:id="rId3"/>
    <p:sldLayoutId id="2147484270" r:id="rId4"/>
    <p:sldLayoutId id="2147484271" r:id="rId5"/>
    <p:sldLayoutId id="2147484272" r:id="rId6"/>
    <p:sldLayoutId id="2147484273" r:id="rId7"/>
    <p:sldLayoutId id="2147484274" r:id="rId8"/>
    <p:sldLayoutId id="2147484275" r:id="rId9"/>
    <p:sldLayoutId id="2147484276" r:id="rId10"/>
    <p:sldLayoutId id="2147484277" r:id="rId11"/>
    <p:sldLayoutId id="2147484278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4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90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FFB56E-FDF3-4566-BF93-DE7DD7CAE8E5}" type="slidenum">
              <a:rPr lang="fa-I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0" r:id="rId1"/>
    <p:sldLayoutId id="2147484281" r:id="rId2"/>
    <p:sldLayoutId id="2147484282" r:id="rId3"/>
    <p:sldLayoutId id="2147484283" r:id="rId4"/>
    <p:sldLayoutId id="2147484284" r:id="rId5"/>
    <p:sldLayoutId id="2147484285" r:id="rId6"/>
    <p:sldLayoutId id="2147484286" r:id="rId7"/>
    <p:sldLayoutId id="2147484287" r:id="rId8"/>
    <p:sldLayoutId id="2147484288" r:id="rId9"/>
    <p:sldLayoutId id="2147484289" r:id="rId10"/>
    <p:sldLayoutId id="2147484290" r:id="rId11"/>
  </p:sldLayoutIdLst>
  <p:transition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besmellah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</a:blip>
          <a:srcRect t="-3334" r="2448"/>
          <a:stretch>
            <a:fillRect/>
          </a:stretch>
        </p:blipFill>
        <p:spPr bwMode="auto">
          <a:xfrm>
            <a:off x="2667000" y="-228600"/>
            <a:ext cx="37338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9"/>
          <p:cNvSpPr>
            <a:spLocks noChangeArrowheads="1"/>
          </p:cNvSpPr>
          <p:nvPr/>
        </p:nvSpPr>
        <p:spPr bwMode="auto">
          <a:xfrm>
            <a:off x="0" y="0"/>
            <a:ext cx="29718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1800" smtClean="0">
              <a:solidFill>
                <a:srgbClr val="FFFFFF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8196" name="Rectangle 10"/>
          <p:cNvSpPr>
            <a:spLocks noChangeArrowheads="1"/>
          </p:cNvSpPr>
          <p:nvPr/>
        </p:nvSpPr>
        <p:spPr bwMode="auto">
          <a:xfrm>
            <a:off x="6400800" y="0"/>
            <a:ext cx="2743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1800" smtClean="0">
                <a:solidFill>
                  <a:srgbClr val="FFFFFF"/>
                </a:solidFill>
                <a:latin typeface="Garamond" pitchFamily="18" charset="0"/>
                <a:cs typeface="Arial" pitchFamily="34" charset="0"/>
              </a:rPr>
              <a:t>  </a:t>
            </a:r>
            <a:endParaRPr lang="en-US" sz="1800" smtClean="0">
              <a:solidFill>
                <a:srgbClr val="FFFFFF"/>
              </a:solidFill>
              <a:latin typeface="Garamond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00025" y="1752600"/>
            <a:ext cx="8763000" cy="3657600"/>
          </a:xfrm>
          <a:prstGeom prst="rect">
            <a:avLst/>
          </a:prstGeom>
          <a:solidFill>
            <a:srgbClr val="589CB4"/>
          </a:solidFill>
          <a:ln w="254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>
          <a:xfrm>
            <a:off x="2743200" y="331788"/>
            <a:ext cx="3657600" cy="1143000"/>
          </a:xfrm>
        </p:spPr>
        <p:txBody>
          <a:bodyPr/>
          <a:lstStyle/>
          <a:p>
            <a:pPr eaLnBrk="1" hangingPunct="1"/>
            <a:r>
              <a:rPr lang="fa-IR" sz="5400" b="1" smtClean="0">
                <a:cs typeface="B Badr" pitchFamily="2" charset="-78"/>
              </a:rPr>
              <a:t>ارتباط</a:t>
            </a:r>
            <a:endParaRPr lang="en-US" sz="5400" smtClean="0">
              <a:cs typeface="B Badr" pitchFamily="2" charset="-78"/>
            </a:endParaRPr>
          </a:p>
        </p:txBody>
      </p:sp>
      <p:sp>
        <p:nvSpPr>
          <p:cNvPr id="13316" name="Rectangle 4"/>
          <p:cNvSpPr>
            <a:spLocks noGrp="1" noChangeArrowheads="1"/>
          </p:cNvSpPr>
          <p:nvPr>
            <p:ph idx="1"/>
          </p:nvPr>
        </p:nvSpPr>
        <p:spPr>
          <a:xfrm>
            <a:off x="42863" y="1973263"/>
            <a:ext cx="8739187" cy="3289300"/>
          </a:xfrm>
        </p:spPr>
        <p:txBody>
          <a:bodyPr/>
          <a:lstStyle/>
          <a:p>
            <a:pPr algn="r" rtl="1" eaLnBrk="1" hangingPunct="1">
              <a:lnSpc>
                <a:spcPct val="150000"/>
              </a:lnSpc>
              <a:buSzPct val="75000"/>
              <a:buFont typeface="Wingdings" pitchFamily="2" charset="2"/>
              <a:buChar char="v"/>
            </a:pPr>
            <a:r>
              <a:rPr lang="fa-IR" sz="3600" smtClean="0">
                <a:solidFill>
                  <a:schemeClr val="bg1"/>
                </a:solidFill>
                <a:cs typeface="B Badr" pitchFamily="2" charset="-78"/>
              </a:rPr>
              <a:t>ارتباط يعني تبادل افكار ، عقايد و اطلاعات با استفاده از </a:t>
            </a:r>
            <a:r>
              <a:rPr lang="fa-IR" sz="3600" b="1" i="1" u="sng" smtClean="0">
                <a:solidFill>
                  <a:schemeClr val="bg1"/>
                </a:solidFill>
                <a:cs typeface="B Badr" pitchFamily="2" charset="-78"/>
              </a:rPr>
              <a:t>نمادهاي مشترك</a:t>
            </a:r>
            <a:r>
              <a:rPr lang="fa-IR" sz="3600" smtClean="0">
                <a:solidFill>
                  <a:schemeClr val="bg1"/>
                </a:solidFill>
                <a:cs typeface="B Badr" pitchFamily="2" charset="-78"/>
              </a:rPr>
              <a:t> مثل كلمات، اشارات و...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endParaRPr lang="fa-IR" sz="2800" smtClean="0">
              <a:solidFill>
                <a:schemeClr val="bg1"/>
              </a:solidFill>
              <a:cs typeface="B Badr" pitchFamily="2" charset="-78"/>
            </a:endParaRPr>
          </a:p>
          <a:p>
            <a:pPr algn="r" rtl="1" eaLnBrk="1" hangingPunct="1">
              <a:lnSpc>
                <a:spcPct val="150000"/>
              </a:lnSpc>
              <a:buFontTx/>
              <a:buNone/>
            </a:pPr>
            <a:r>
              <a:rPr lang="fa-IR" sz="2800" i="1" smtClean="0">
                <a:solidFill>
                  <a:schemeClr val="bg1"/>
                </a:solidFill>
                <a:cs typeface="B Badr" pitchFamily="2" charset="-78"/>
              </a:rPr>
              <a:t>هرگاه اطلاعي كسب شود يا ابهامي كاسته شود ارتباط اتفاق افتاده است</a:t>
            </a:r>
            <a:endParaRPr lang="en-US" sz="2800" i="1" smtClean="0">
              <a:solidFill>
                <a:schemeClr val="bg1"/>
              </a:solidFill>
              <a:cs typeface="B Bad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smtClean="0">
                <a:solidFill>
                  <a:schemeClr val="tx2">
                    <a:satMod val="200000"/>
                  </a:schemeClr>
                </a:solidFill>
                <a:cs typeface="Titr" pitchFamily="2" charset="-78"/>
              </a:rPr>
              <a:t>ارتباط عبارت است از انتقال و اشتراک معاني وعقايد ،تصاوير و انديشه ها</a:t>
            </a:r>
            <a:endParaRPr lang="en-US" b="1" smtClean="0">
              <a:solidFill>
                <a:schemeClr val="tx2">
                  <a:satMod val="200000"/>
                </a:schemeClr>
              </a:solidFill>
              <a:cs typeface="Titr" pitchFamily="2" charset="-78"/>
            </a:endParaRPr>
          </a:p>
        </p:txBody>
      </p:sp>
      <p:pic>
        <p:nvPicPr>
          <p:cNvPr id="26627" name="Picture 3" descr="j029324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95738" y="2924175"/>
            <a:ext cx="2365375" cy="1635125"/>
          </a:xfrm>
        </p:spPr>
      </p:pic>
      <p:sp>
        <p:nvSpPr>
          <p:cNvPr id="37892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A0AED6D-DA04-47EA-A73C-B6C4075686EA}" type="datetime1">
              <a:rPr lang="en-US" smtClean="0"/>
              <a:pPr>
                <a:defRPr/>
              </a:pPr>
              <a:t>1/27/2015</a:t>
            </a:fld>
            <a:endParaRPr lang="en-US" smtClean="0"/>
          </a:p>
        </p:txBody>
      </p:sp>
      <p:sp>
        <p:nvSpPr>
          <p:cNvPr id="3789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932E18-A5F1-4985-9396-113489BDAFC3}" type="slidenum">
              <a:rPr lang="ar-SA" smtClean="0"/>
              <a:pPr>
                <a:defRPr/>
              </a:pPr>
              <a:t>3</a:t>
            </a:fld>
            <a:endParaRPr lang="en-US" smtClean="0"/>
          </a:p>
        </p:txBody>
      </p:sp>
      <p:pic>
        <p:nvPicPr>
          <p:cNvPr id="26630" name="Picture 4" descr="j02932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2852738"/>
            <a:ext cx="2300287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4375" name="Rectangle 7"/>
          <p:cNvSpPr>
            <a:spLocks noChangeArrowheads="1"/>
          </p:cNvSpPr>
          <p:nvPr/>
        </p:nvSpPr>
        <p:spPr bwMode="auto">
          <a:xfrm>
            <a:off x="611188" y="5445125"/>
            <a:ext cx="80010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>
              <a:defRPr/>
            </a:pPr>
            <a:r>
              <a:rPr lang="fa-IR" sz="4000" b="1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هرچه ميزان اشتراک معاني بيشتر باشد ، ارتباط قويتر و موثر است</a:t>
            </a:r>
            <a:endParaRPr lang="en-US" sz="4000" b="1">
              <a:solidFill>
                <a:srgbClr val="FF505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smtClean="0">
                <a:solidFill>
                  <a:schemeClr val="tx2">
                    <a:satMod val="200000"/>
                  </a:schemeClr>
                </a:solidFill>
                <a:cs typeface="Titr" pitchFamily="2" charset="-78"/>
              </a:rPr>
              <a:t>ارتباط عبارت است از انتقال و اشتراک معاني وعقايد ،تصاوير و انديشه ها</a:t>
            </a:r>
            <a:endParaRPr lang="en-US" b="1" smtClean="0">
              <a:solidFill>
                <a:schemeClr val="tx2">
                  <a:satMod val="200000"/>
                </a:schemeClr>
              </a:solidFill>
              <a:cs typeface="Titr" pitchFamily="2" charset="-78"/>
            </a:endParaRPr>
          </a:p>
        </p:txBody>
      </p:sp>
      <p:pic>
        <p:nvPicPr>
          <p:cNvPr id="27651" name="Picture 3" descr="j029324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635375" y="2924175"/>
            <a:ext cx="2366963" cy="1635125"/>
          </a:xfrm>
        </p:spPr>
      </p:pic>
      <p:sp>
        <p:nvSpPr>
          <p:cNvPr id="38916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76EB450-DD1D-44F4-A40E-DB4DA4F4EA16}" type="datetime1">
              <a:rPr lang="en-US" smtClean="0"/>
              <a:pPr>
                <a:defRPr/>
              </a:pPr>
              <a:t>1/27/2015</a:t>
            </a:fld>
            <a:endParaRPr lang="en-US" smtClean="0"/>
          </a:p>
        </p:txBody>
      </p:sp>
      <p:sp>
        <p:nvSpPr>
          <p:cNvPr id="389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7684FD-88C2-4C0E-B4C7-4E81894F0E92}" type="slidenum">
              <a:rPr lang="ar-SA" smtClean="0"/>
              <a:pPr>
                <a:defRPr/>
              </a:pPr>
              <a:t>4</a:t>
            </a:fld>
            <a:endParaRPr lang="en-US" smtClean="0"/>
          </a:p>
        </p:txBody>
      </p:sp>
      <p:pic>
        <p:nvPicPr>
          <p:cNvPr id="27654" name="Picture 4" descr="j02932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2852738"/>
            <a:ext cx="2300287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5397" name="Rectangle 5"/>
          <p:cNvSpPr>
            <a:spLocks noChangeArrowheads="1"/>
          </p:cNvSpPr>
          <p:nvPr/>
        </p:nvSpPr>
        <p:spPr bwMode="auto">
          <a:xfrm>
            <a:off x="611188" y="5445125"/>
            <a:ext cx="80010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>
              <a:defRPr/>
            </a:pPr>
            <a:r>
              <a:rPr lang="fa-IR" sz="4000" b="1">
                <a:solidFill>
                  <a:srgbClr val="CC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هرچه ميزان اشتراک معاني بيشتر باشد ، ارتباط قويتر و موثر است</a:t>
            </a:r>
            <a:endParaRPr lang="en-US" sz="4000" b="1">
              <a:solidFill>
                <a:srgbClr val="CC3399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smtClean="0">
                <a:solidFill>
                  <a:schemeClr val="tx2">
                    <a:satMod val="200000"/>
                  </a:schemeClr>
                </a:solidFill>
                <a:cs typeface="Titr" pitchFamily="2" charset="-78"/>
              </a:rPr>
              <a:t>ارتباط عبارت است از انتقال و اشتراک معاني وعقايد ،تصاوير و انديشه ها</a:t>
            </a:r>
            <a:endParaRPr lang="en-US" b="1" smtClean="0">
              <a:solidFill>
                <a:schemeClr val="tx2">
                  <a:satMod val="200000"/>
                </a:schemeClr>
              </a:solidFill>
              <a:cs typeface="Titr" pitchFamily="2" charset="-78"/>
            </a:endParaRPr>
          </a:p>
        </p:txBody>
      </p:sp>
      <p:pic>
        <p:nvPicPr>
          <p:cNvPr id="28675" name="Picture 3" descr="j029324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059113" y="2924175"/>
            <a:ext cx="2366962" cy="1635125"/>
          </a:xfrm>
        </p:spPr>
      </p:pic>
      <p:sp>
        <p:nvSpPr>
          <p:cNvPr id="39940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88749C4-966C-4B75-8422-FBA74844F07C}" type="datetime1">
              <a:rPr lang="en-US" smtClean="0"/>
              <a:pPr>
                <a:defRPr/>
              </a:pPr>
              <a:t>1/27/2015</a:t>
            </a:fld>
            <a:endParaRPr lang="en-US" smtClean="0"/>
          </a:p>
        </p:txBody>
      </p:sp>
      <p:sp>
        <p:nvSpPr>
          <p:cNvPr id="3994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C80902-7FCF-4EA4-9E86-DCEB6A333E3C}" type="slidenum">
              <a:rPr lang="ar-SA" smtClean="0"/>
              <a:pPr>
                <a:defRPr/>
              </a:pPr>
              <a:t>5</a:t>
            </a:fld>
            <a:endParaRPr lang="en-US" smtClean="0"/>
          </a:p>
        </p:txBody>
      </p:sp>
      <p:pic>
        <p:nvPicPr>
          <p:cNvPr id="28678" name="Picture 4" descr="j02932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2852738"/>
            <a:ext cx="2300287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6421" name="Rectangle 5"/>
          <p:cNvSpPr>
            <a:spLocks noChangeArrowheads="1"/>
          </p:cNvSpPr>
          <p:nvPr/>
        </p:nvSpPr>
        <p:spPr bwMode="auto">
          <a:xfrm>
            <a:off x="611188" y="5445125"/>
            <a:ext cx="80010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>
              <a:defRPr/>
            </a:pPr>
            <a:r>
              <a:rPr lang="fa-IR" sz="4000" b="1">
                <a:solidFill>
                  <a:srgbClr val="99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هرچه ميزان اشتراک معاني بيشتر باشد ، ارتباط قويتر و موثر است</a:t>
            </a:r>
            <a:endParaRPr lang="en-US" sz="4000" b="1">
              <a:solidFill>
                <a:srgbClr val="9966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smtClean="0">
                <a:solidFill>
                  <a:schemeClr val="tx2">
                    <a:satMod val="200000"/>
                  </a:schemeClr>
                </a:solidFill>
                <a:cs typeface="Titr" pitchFamily="2" charset="-78"/>
              </a:rPr>
              <a:t>ارتباط عبارت است از انتقال و اشتراک معاني وعقايد ،تصاوير و انديشه ها</a:t>
            </a:r>
            <a:endParaRPr lang="en-US" b="1" smtClean="0">
              <a:solidFill>
                <a:schemeClr val="tx2">
                  <a:satMod val="200000"/>
                </a:schemeClr>
              </a:solidFill>
              <a:cs typeface="Titr" pitchFamily="2" charset="-78"/>
            </a:endParaRPr>
          </a:p>
        </p:txBody>
      </p:sp>
      <p:pic>
        <p:nvPicPr>
          <p:cNvPr id="29699" name="Picture 3" descr="j029324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627313" y="2852738"/>
            <a:ext cx="2366962" cy="1635125"/>
          </a:xfrm>
        </p:spPr>
      </p:pic>
      <p:sp>
        <p:nvSpPr>
          <p:cNvPr id="4096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B11F710-5E57-46CB-A170-5DE911BF8A71}" type="datetime1">
              <a:rPr lang="en-US" smtClean="0"/>
              <a:pPr>
                <a:defRPr/>
              </a:pPr>
              <a:t>1/27/2015</a:t>
            </a:fld>
            <a:endParaRPr lang="en-US" smtClean="0"/>
          </a:p>
        </p:txBody>
      </p:sp>
      <p:sp>
        <p:nvSpPr>
          <p:cNvPr id="4096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F29EE1-5E43-4B2E-A518-F9313F7090A1}" type="slidenum">
              <a:rPr lang="ar-SA" smtClean="0"/>
              <a:pPr>
                <a:defRPr/>
              </a:pPr>
              <a:t>6</a:t>
            </a:fld>
            <a:endParaRPr lang="en-US" smtClean="0"/>
          </a:p>
        </p:txBody>
      </p:sp>
      <p:pic>
        <p:nvPicPr>
          <p:cNvPr id="29702" name="Picture 4" descr="j02932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2852738"/>
            <a:ext cx="2300287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8469" name="Rectangle 5"/>
          <p:cNvSpPr>
            <a:spLocks noChangeArrowheads="1"/>
          </p:cNvSpPr>
          <p:nvPr/>
        </p:nvSpPr>
        <p:spPr bwMode="auto">
          <a:xfrm>
            <a:off x="611188" y="5445125"/>
            <a:ext cx="80010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>
              <a:defRPr/>
            </a:pPr>
            <a:r>
              <a:rPr lang="fa-IR" sz="4000" b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هرچه ميزان اشتراک معاني بيشتر باشد ، ارتباط قويتر و موثر است</a:t>
            </a:r>
            <a:endParaRPr lang="en-US" sz="4000" b="1">
              <a:solidFill>
                <a:srgbClr val="0066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smtClean="0">
                <a:solidFill>
                  <a:schemeClr val="tx2">
                    <a:satMod val="200000"/>
                  </a:schemeClr>
                </a:solidFill>
                <a:cs typeface="Titr" pitchFamily="2" charset="-78"/>
              </a:rPr>
              <a:t>ارتباط عبارت است از انتقال و اشتراک معاني وعقايد ،تصاوير و انديشه ها</a:t>
            </a:r>
            <a:endParaRPr lang="en-US" b="1" smtClean="0">
              <a:solidFill>
                <a:schemeClr val="tx2">
                  <a:satMod val="200000"/>
                </a:schemeClr>
              </a:solidFill>
              <a:cs typeface="Titr" pitchFamily="2" charset="-78"/>
            </a:endParaRPr>
          </a:p>
        </p:txBody>
      </p:sp>
      <p:pic>
        <p:nvPicPr>
          <p:cNvPr id="312326" name="Picture 6" descr="j029324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87900" y="2852738"/>
            <a:ext cx="2365375" cy="1635125"/>
          </a:xfrm>
        </p:spPr>
      </p:pic>
      <p:sp>
        <p:nvSpPr>
          <p:cNvPr id="41988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0B3356C-0C33-4F88-B007-066C8BD33F2F}" type="datetime1">
              <a:rPr lang="en-US" smtClean="0"/>
              <a:pPr>
                <a:defRPr/>
              </a:pPr>
              <a:t>1/27/2015</a:t>
            </a:fld>
            <a:endParaRPr lang="en-US" smtClean="0"/>
          </a:p>
        </p:txBody>
      </p:sp>
      <p:sp>
        <p:nvSpPr>
          <p:cNvPr id="4198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9B7E25-C4C7-4B96-B04D-878BCE700E13}" type="slidenum">
              <a:rPr lang="ar-SA" smtClean="0"/>
              <a:pPr>
                <a:defRPr/>
              </a:pPr>
              <a:t>7</a:t>
            </a:fld>
            <a:endParaRPr lang="en-US" smtClean="0"/>
          </a:p>
        </p:txBody>
      </p:sp>
      <p:pic>
        <p:nvPicPr>
          <p:cNvPr id="30726" name="Picture 7" descr="j02932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2852738"/>
            <a:ext cx="2300287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328" name="Rectangle 8"/>
          <p:cNvSpPr>
            <a:spLocks noChangeArrowheads="1"/>
          </p:cNvSpPr>
          <p:nvPr/>
        </p:nvSpPr>
        <p:spPr bwMode="auto">
          <a:xfrm>
            <a:off x="611188" y="5445125"/>
            <a:ext cx="80010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ctr">
              <a:defRPr/>
            </a:pPr>
            <a:r>
              <a:rPr lang="fa-IR" sz="4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هرچه ميزان اشتراک معاني بيشتر باشد ، ارتباط قويتر و موثر است</a:t>
            </a:r>
            <a:endParaRPr lang="en-US" sz="4000" b="1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4.62428E-7 L -0.27535 0.002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123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WordArt 6"/>
          <p:cNvSpPr>
            <a:spLocks noChangeArrowheads="1" noChangeShapeType="1" noTextEdit="1"/>
          </p:cNvSpPr>
          <p:nvPr/>
        </p:nvSpPr>
        <p:spPr bwMode="auto">
          <a:xfrm>
            <a:off x="2590800" y="1981200"/>
            <a:ext cx="3733800" cy="1543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CA" sz="5400" kern="1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Transactional</a:t>
            </a:r>
          </a:p>
          <a:p>
            <a:pPr algn="ctr"/>
            <a:r>
              <a:rPr lang="en-CA" sz="5400" kern="1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Analysis</a:t>
            </a:r>
          </a:p>
        </p:txBody>
      </p:sp>
      <p:sp>
        <p:nvSpPr>
          <p:cNvPr id="43011" name="WordArt 8"/>
          <p:cNvSpPr>
            <a:spLocks noChangeArrowheads="1" noChangeShapeType="1" noTextEdit="1"/>
          </p:cNvSpPr>
          <p:nvPr/>
        </p:nvSpPr>
        <p:spPr bwMode="auto">
          <a:xfrm>
            <a:off x="2133600" y="3886200"/>
            <a:ext cx="4572000" cy="1162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4000" kern="1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تحلیل رفتار متقابل</a:t>
            </a:r>
            <a:endParaRPr lang="en-CA" sz="4000" kern="10" smtClean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miley Face 4"/>
          <p:cNvSpPr>
            <a:spLocks noChangeArrowheads="1"/>
          </p:cNvSpPr>
          <p:nvPr/>
        </p:nvSpPr>
        <p:spPr bwMode="auto">
          <a:xfrm>
            <a:off x="3779838" y="4724400"/>
            <a:ext cx="1800225" cy="1922463"/>
          </a:xfrm>
          <a:prstGeom prst="smileyFace">
            <a:avLst>
              <a:gd name="adj" fmla="val 4653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baseline="-250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035" name="TextBox 5"/>
          <p:cNvSpPr txBox="1">
            <a:spLocks noChangeArrowheads="1"/>
          </p:cNvSpPr>
          <p:nvPr/>
        </p:nvSpPr>
        <p:spPr bwMode="auto">
          <a:xfrm>
            <a:off x="6804025" y="5013325"/>
            <a:ext cx="21859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بفرما میوه</a:t>
            </a:r>
            <a:endParaRPr lang="en-CA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036" name="TextBox 6"/>
          <p:cNvSpPr txBox="1">
            <a:spLocks noChangeArrowheads="1"/>
          </p:cNvSpPr>
          <p:nvPr/>
        </p:nvSpPr>
        <p:spPr bwMode="auto">
          <a:xfrm>
            <a:off x="2555875" y="4797425"/>
            <a:ext cx="1158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چرا؟</a:t>
            </a:r>
            <a:endParaRPr lang="en-CA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037" name="TextBox 7"/>
          <p:cNvSpPr txBox="1">
            <a:spLocks noChangeArrowheads="1"/>
          </p:cNvSpPr>
          <p:nvPr/>
        </p:nvSpPr>
        <p:spPr bwMode="auto">
          <a:xfrm>
            <a:off x="684213" y="5287963"/>
            <a:ext cx="25939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دوست دارم</a:t>
            </a:r>
          </a:p>
          <a:p>
            <a:r>
              <a:rPr lang="fa-IR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دوست ندارم</a:t>
            </a:r>
            <a:endParaRPr lang="en-CA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nimBg="1"/>
      <p:bldP spid="44035" grpId="0"/>
      <p:bldP spid="44036" grpId="0"/>
      <p:bldP spid="440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miley Face 4"/>
          <p:cNvSpPr>
            <a:spLocks noChangeArrowheads="1"/>
          </p:cNvSpPr>
          <p:nvPr/>
        </p:nvSpPr>
        <p:spPr bwMode="auto">
          <a:xfrm>
            <a:off x="3779838" y="4724400"/>
            <a:ext cx="1800225" cy="1922463"/>
          </a:xfrm>
          <a:prstGeom prst="smileyFace">
            <a:avLst>
              <a:gd name="adj" fmla="val 4653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baseline="-250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059" name="TextBox 5"/>
          <p:cNvSpPr txBox="1">
            <a:spLocks noChangeArrowheads="1"/>
          </p:cNvSpPr>
          <p:nvPr/>
        </p:nvSpPr>
        <p:spPr bwMode="auto">
          <a:xfrm>
            <a:off x="6804025" y="5013325"/>
            <a:ext cx="21859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mtClean="0">
                <a:latin typeface="Arial" pitchFamily="34" charset="0"/>
                <a:cs typeface="Arial" pitchFamily="34" charset="0"/>
              </a:rPr>
              <a:t>بفرما میوه</a:t>
            </a:r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060" name="TextBox 6"/>
          <p:cNvSpPr txBox="1">
            <a:spLocks noChangeArrowheads="1"/>
          </p:cNvSpPr>
          <p:nvPr/>
        </p:nvSpPr>
        <p:spPr bwMode="auto">
          <a:xfrm>
            <a:off x="2555875" y="4797425"/>
            <a:ext cx="1158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mtClean="0">
                <a:latin typeface="Arial" pitchFamily="34" charset="0"/>
                <a:cs typeface="Arial" pitchFamily="34" charset="0"/>
              </a:rPr>
              <a:t>چرا؟</a:t>
            </a:r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061" name="TextBox 7"/>
          <p:cNvSpPr txBox="1">
            <a:spLocks noChangeArrowheads="1"/>
          </p:cNvSpPr>
          <p:nvPr/>
        </p:nvSpPr>
        <p:spPr bwMode="auto">
          <a:xfrm>
            <a:off x="323850" y="4508500"/>
            <a:ext cx="198596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36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دوست دارم</a:t>
            </a:r>
          </a:p>
          <a:p>
            <a:r>
              <a:rPr lang="fa-IR" sz="36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دوست ندارم</a:t>
            </a:r>
            <a:endParaRPr lang="en-CA" sz="360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3779838" y="4724400"/>
            <a:ext cx="1871662" cy="1944688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fa-IR" sz="4400" dirty="0">
                <a:solidFill>
                  <a:srgbClr val="000000">
                    <a:lumMod val="95000"/>
                    <a:lumOff val="5000"/>
                  </a:srgbClr>
                </a:solidFill>
              </a:rPr>
              <a:t>کودک</a:t>
            </a:r>
            <a:endParaRPr lang="en-CA" sz="4400" dirty="0">
              <a:solidFill>
                <a:srgbClr val="000000">
                  <a:lumMod val="95000"/>
                  <a:lumOff val="5000"/>
                </a:srgbClr>
              </a:solidFill>
            </a:endParaRPr>
          </a:p>
        </p:txBody>
      </p:sp>
      <p:sp>
        <p:nvSpPr>
          <p:cNvPr id="45063" name="TextBox 9"/>
          <p:cNvSpPr txBox="1">
            <a:spLocks noChangeArrowheads="1"/>
          </p:cNvSpPr>
          <p:nvPr/>
        </p:nvSpPr>
        <p:spPr bwMode="auto">
          <a:xfrm>
            <a:off x="323850" y="5657850"/>
            <a:ext cx="37433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2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غریزه ؛احساسات؛</a:t>
            </a:r>
          </a:p>
          <a:p>
            <a:r>
              <a:rPr lang="fa-IR" sz="32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سلیقه؛ترس؛بازی ....</a:t>
            </a:r>
            <a:endParaRPr lang="en-CA" sz="320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5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50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miley Face 4"/>
          <p:cNvSpPr>
            <a:spLocks noChangeArrowheads="1"/>
          </p:cNvSpPr>
          <p:nvPr/>
        </p:nvSpPr>
        <p:spPr bwMode="auto">
          <a:xfrm>
            <a:off x="3779838" y="4724400"/>
            <a:ext cx="1800225" cy="1922463"/>
          </a:xfrm>
          <a:prstGeom prst="smileyFace">
            <a:avLst>
              <a:gd name="adj" fmla="val 4653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baseline="-250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083" name="TextBox 5"/>
          <p:cNvSpPr txBox="1">
            <a:spLocks noChangeArrowheads="1"/>
          </p:cNvSpPr>
          <p:nvPr/>
        </p:nvSpPr>
        <p:spPr bwMode="auto">
          <a:xfrm>
            <a:off x="6804025" y="5013325"/>
            <a:ext cx="21859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mtClean="0">
                <a:latin typeface="Arial" pitchFamily="34" charset="0"/>
                <a:cs typeface="Arial" pitchFamily="34" charset="0"/>
              </a:rPr>
              <a:t>بفرما میوه</a:t>
            </a:r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084" name="TextBox 6"/>
          <p:cNvSpPr txBox="1">
            <a:spLocks noChangeArrowheads="1"/>
          </p:cNvSpPr>
          <p:nvPr/>
        </p:nvSpPr>
        <p:spPr bwMode="auto">
          <a:xfrm>
            <a:off x="2555875" y="4797425"/>
            <a:ext cx="1158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mtClean="0">
                <a:latin typeface="Arial" pitchFamily="34" charset="0"/>
                <a:cs typeface="Arial" pitchFamily="34" charset="0"/>
              </a:rPr>
              <a:t>چرا؟</a:t>
            </a:r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085" name="TextBox 7"/>
          <p:cNvSpPr txBox="1">
            <a:spLocks noChangeArrowheads="1"/>
          </p:cNvSpPr>
          <p:nvPr/>
        </p:nvSpPr>
        <p:spPr bwMode="auto">
          <a:xfrm>
            <a:off x="323850" y="4652963"/>
            <a:ext cx="17891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32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دوست دارم</a:t>
            </a:r>
          </a:p>
          <a:p>
            <a:r>
              <a:rPr lang="fa-IR" sz="32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دوست ندارم</a:t>
            </a:r>
            <a:endParaRPr lang="en-CA" sz="320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3779838" y="4724400"/>
            <a:ext cx="1871662" cy="1944688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fa-IR" sz="4400" dirty="0">
                <a:solidFill>
                  <a:srgbClr val="000000">
                    <a:lumMod val="95000"/>
                    <a:lumOff val="5000"/>
                  </a:srgbClr>
                </a:solidFill>
              </a:rPr>
              <a:t>کودک</a:t>
            </a:r>
            <a:endParaRPr lang="en-CA" sz="4400" dirty="0">
              <a:solidFill>
                <a:srgbClr val="000000">
                  <a:lumMod val="95000"/>
                  <a:lumOff val="5000"/>
                </a:srgbClr>
              </a:solidFill>
            </a:endParaRPr>
          </a:p>
        </p:txBody>
      </p:sp>
      <p:sp>
        <p:nvSpPr>
          <p:cNvPr id="46087" name="TextBox 9"/>
          <p:cNvSpPr txBox="1">
            <a:spLocks noChangeArrowheads="1"/>
          </p:cNvSpPr>
          <p:nvPr/>
        </p:nvSpPr>
        <p:spPr bwMode="auto">
          <a:xfrm>
            <a:off x="323850" y="5657850"/>
            <a:ext cx="37433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غریزه ؛احساسات؛</a:t>
            </a:r>
          </a:p>
          <a:p>
            <a:r>
              <a:rPr lang="fa-IR" sz="28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سلیقه؛ترس؛نیاز</a:t>
            </a:r>
            <a:r>
              <a:rPr lang="fa-IR" sz="28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؛صمیمیت</a:t>
            </a:r>
            <a:r>
              <a:rPr lang="fa-IR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....</a:t>
            </a:r>
            <a:endParaRPr lang="en-CA" sz="28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779838" y="2781300"/>
            <a:ext cx="1871662" cy="1944688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fa-IR" sz="4400" dirty="0">
                <a:solidFill>
                  <a:srgbClr val="000000">
                    <a:lumMod val="95000"/>
                    <a:lumOff val="5000"/>
                  </a:srgbClr>
                </a:solidFill>
              </a:rPr>
              <a:t>بالغ  </a:t>
            </a:r>
            <a:endParaRPr lang="en-CA" sz="4400" dirty="0">
              <a:solidFill>
                <a:srgbClr val="000000">
                  <a:lumMod val="95000"/>
                  <a:lumOff val="5000"/>
                </a:srgbClr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627313" y="3141663"/>
            <a:ext cx="11604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چرا؟</a:t>
            </a:r>
            <a:endParaRPr lang="en-CA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50825" y="3141663"/>
            <a:ext cx="20335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36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مریض میشم</a:t>
            </a:r>
            <a:endParaRPr lang="en-CA" sz="360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23850" y="3716338"/>
            <a:ext cx="30924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32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استدلال؛تفکر؛منطق</a:t>
            </a:r>
            <a:endParaRPr lang="fa-IR" sz="32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fa-IR" sz="32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اطلاعات؛تجزیه</a:t>
            </a:r>
            <a:r>
              <a:rPr lang="fa-IR" sz="32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a-IR" sz="32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تحلیل</a:t>
            </a:r>
            <a:endParaRPr lang="en-CA" sz="32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miley Face 4"/>
          <p:cNvSpPr>
            <a:spLocks noChangeArrowheads="1"/>
          </p:cNvSpPr>
          <p:nvPr/>
        </p:nvSpPr>
        <p:spPr bwMode="auto">
          <a:xfrm>
            <a:off x="3779838" y="4724400"/>
            <a:ext cx="1800225" cy="1922463"/>
          </a:xfrm>
          <a:prstGeom prst="smileyFace">
            <a:avLst>
              <a:gd name="adj" fmla="val 4653"/>
            </a:avLst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baseline="-250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107" name="TextBox 5"/>
          <p:cNvSpPr txBox="1">
            <a:spLocks noChangeArrowheads="1"/>
          </p:cNvSpPr>
          <p:nvPr/>
        </p:nvSpPr>
        <p:spPr bwMode="auto">
          <a:xfrm>
            <a:off x="6804025" y="5013325"/>
            <a:ext cx="21859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بفرما میوه</a:t>
            </a:r>
            <a:endParaRPr lang="en-CA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108" name="TextBox 6"/>
          <p:cNvSpPr txBox="1">
            <a:spLocks noChangeArrowheads="1"/>
          </p:cNvSpPr>
          <p:nvPr/>
        </p:nvSpPr>
        <p:spPr bwMode="auto">
          <a:xfrm>
            <a:off x="2555875" y="4797425"/>
            <a:ext cx="1158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mtClean="0">
                <a:latin typeface="Arial" pitchFamily="34" charset="0"/>
                <a:cs typeface="Arial" pitchFamily="34" charset="0"/>
              </a:rPr>
              <a:t>چرا؟</a:t>
            </a:r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109" name="TextBox 7"/>
          <p:cNvSpPr txBox="1">
            <a:spLocks noChangeArrowheads="1"/>
          </p:cNvSpPr>
          <p:nvPr/>
        </p:nvSpPr>
        <p:spPr bwMode="auto">
          <a:xfrm>
            <a:off x="323850" y="4652963"/>
            <a:ext cx="17891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32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دوست دارم</a:t>
            </a:r>
          </a:p>
          <a:p>
            <a:r>
              <a:rPr lang="fa-IR" sz="32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دوست ندارم</a:t>
            </a:r>
            <a:endParaRPr lang="en-CA" sz="320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3779838" y="4724400"/>
            <a:ext cx="1871662" cy="1944688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fa-IR" sz="4400" dirty="0">
                <a:solidFill>
                  <a:srgbClr val="000000">
                    <a:lumMod val="95000"/>
                    <a:lumOff val="5000"/>
                  </a:srgbClr>
                </a:solidFill>
              </a:rPr>
              <a:t>کودک</a:t>
            </a:r>
            <a:endParaRPr lang="en-CA" sz="4400" dirty="0">
              <a:solidFill>
                <a:srgbClr val="000000">
                  <a:lumMod val="95000"/>
                  <a:lumOff val="5000"/>
                </a:srgbClr>
              </a:solidFill>
            </a:endParaRPr>
          </a:p>
        </p:txBody>
      </p:sp>
      <p:sp>
        <p:nvSpPr>
          <p:cNvPr id="47111" name="TextBox 9"/>
          <p:cNvSpPr txBox="1">
            <a:spLocks noChangeArrowheads="1"/>
          </p:cNvSpPr>
          <p:nvPr/>
        </p:nvSpPr>
        <p:spPr bwMode="auto">
          <a:xfrm>
            <a:off x="323850" y="5657850"/>
            <a:ext cx="37433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28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غریزه ؛احساسات؛</a:t>
            </a:r>
          </a:p>
          <a:p>
            <a:r>
              <a:rPr lang="fa-IR" sz="28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سلیقه؛ترس؛بازی ....</a:t>
            </a:r>
            <a:endParaRPr lang="en-CA" sz="280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779838" y="2781300"/>
            <a:ext cx="1871662" cy="1944688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fa-IR" sz="4400" dirty="0">
                <a:solidFill>
                  <a:srgbClr val="000000">
                    <a:lumMod val="95000"/>
                    <a:lumOff val="5000"/>
                  </a:srgbClr>
                </a:solidFill>
              </a:rPr>
              <a:t>بالغ  </a:t>
            </a:r>
            <a:endParaRPr lang="en-CA" sz="4400" dirty="0">
              <a:solidFill>
                <a:srgbClr val="000000">
                  <a:lumMod val="95000"/>
                  <a:lumOff val="5000"/>
                </a:srgbClr>
              </a:solidFill>
            </a:endParaRPr>
          </a:p>
        </p:txBody>
      </p:sp>
      <p:sp>
        <p:nvSpPr>
          <p:cNvPr id="47113" name="TextBox 9"/>
          <p:cNvSpPr txBox="1">
            <a:spLocks noChangeArrowheads="1"/>
          </p:cNvSpPr>
          <p:nvPr/>
        </p:nvSpPr>
        <p:spPr bwMode="auto">
          <a:xfrm>
            <a:off x="2627313" y="3141663"/>
            <a:ext cx="11604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mtClean="0">
                <a:latin typeface="Arial" pitchFamily="34" charset="0"/>
                <a:cs typeface="Arial" pitchFamily="34" charset="0"/>
              </a:rPr>
              <a:t>چرا؟</a:t>
            </a:r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114" name="TextBox 10"/>
          <p:cNvSpPr txBox="1">
            <a:spLocks noChangeArrowheads="1"/>
          </p:cNvSpPr>
          <p:nvPr/>
        </p:nvSpPr>
        <p:spPr bwMode="auto">
          <a:xfrm>
            <a:off x="250825" y="3141663"/>
            <a:ext cx="20335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36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مریض میشم</a:t>
            </a:r>
            <a:endParaRPr lang="en-CA" sz="360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115" name="TextBox 11"/>
          <p:cNvSpPr txBox="1">
            <a:spLocks noChangeArrowheads="1"/>
          </p:cNvSpPr>
          <p:nvPr/>
        </p:nvSpPr>
        <p:spPr bwMode="auto">
          <a:xfrm>
            <a:off x="323850" y="3716338"/>
            <a:ext cx="30924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32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استدلال؛تفکر؛منطق</a:t>
            </a:r>
          </a:p>
          <a:p>
            <a:r>
              <a:rPr lang="fa-IR" sz="32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اطلاعات؛تجزیه تحلیل</a:t>
            </a:r>
            <a:endParaRPr lang="en-CA" sz="320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3708400" y="836613"/>
            <a:ext cx="1871663" cy="1944687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fa-IR" sz="4400" dirty="0">
                <a:solidFill>
                  <a:srgbClr val="000000">
                    <a:lumMod val="95000"/>
                    <a:lumOff val="5000"/>
                  </a:srgbClr>
                </a:solidFill>
              </a:rPr>
              <a:t>والد  </a:t>
            </a:r>
            <a:endParaRPr lang="en-CA" sz="4400" dirty="0">
              <a:solidFill>
                <a:srgbClr val="000000">
                  <a:lumMod val="95000"/>
                  <a:lumOff val="5000"/>
                </a:srgbClr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627313" y="692150"/>
            <a:ext cx="11604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چرا؟</a:t>
            </a:r>
            <a:endParaRPr lang="en-CA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79388" y="765175"/>
            <a:ext cx="2325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4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زشته؛حرومه</a:t>
            </a:r>
            <a:endParaRPr lang="en-CA" sz="400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39750" y="1628775"/>
            <a:ext cx="250825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32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باید؛نباید؛ارزشها؛</a:t>
            </a:r>
          </a:p>
          <a:p>
            <a:r>
              <a:rPr lang="fa-IR" sz="32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؛اخلاق ؛رسوم</a:t>
            </a:r>
            <a:endParaRPr lang="en-CA" sz="320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Oval 6" descr="Canvas"/>
          <p:cNvSpPr>
            <a:spLocks noChangeArrowheads="1"/>
          </p:cNvSpPr>
          <p:nvPr/>
        </p:nvSpPr>
        <p:spPr bwMode="auto">
          <a:xfrm>
            <a:off x="2514600" y="2286000"/>
            <a:ext cx="1524000" cy="15240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1600" b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بالغ(10ماهگی به بعد)</a:t>
            </a:r>
            <a:endParaRPr lang="en-US" sz="1600" b="1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155" name="Oval 7" descr="Canvas"/>
          <p:cNvSpPr>
            <a:spLocks noChangeArrowheads="1"/>
          </p:cNvSpPr>
          <p:nvPr/>
        </p:nvSpPr>
        <p:spPr bwMode="auto">
          <a:xfrm>
            <a:off x="2514600" y="762000"/>
            <a:ext cx="1524000" cy="15240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1600" b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والد(تولدتا 5سالگی)</a:t>
            </a:r>
            <a:endParaRPr lang="en-US" sz="1600" b="1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156" name="Oval 8" descr="Canvas"/>
          <p:cNvSpPr>
            <a:spLocks noChangeArrowheads="1"/>
          </p:cNvSpPr>
          <p:nvPr/>
        </p:nvSpPr>
        <p:spPr bwMode="auto">
          <a:xfrm>
            <a:off x="2514600" y="3810000"/>
            <a:ext cx="1524000" cy="14478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1600" b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کودک(تولدتا5سالگی)</a:t>
            </a:r>
            <a:endParaRPr lang="en-US" sz="1600" b="1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157" name="Line 10"/>
          <p:cNvSpPr>
            <a:spLocks noChangeShapeType="1"/>
          </p:cNvSpPr>
          <p:nvPr/>
        </p:nvSpPr>
        <p:spPr bwMode="auto">
          <a:xfrm>
            <a:off x="4191000" y="17526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8" name="Line 11"/>
          <p:cNvSpPr>
            <a:spLocks noChangeShapeType="1"/>
          </p:cNvSpPr>
          <p:nvPr/>
        </p:nvSpPr>
        <p:spPr bwMode="auto">
          <a:xfrm>
            <a:off x="4267200" y="29718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59" name="Line 12"/>
          <p:cNvSpPr>
            <a:spLocks noChangeShapeType="1"/>
          </p:cNvSpPr>
          <p:nvPr/>
        </p:nvSpPr>
        <p:spPr bwMode="auto">
          <a:xfrm>
            <a:off x="4191000" y="41910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160" name="Rectangle 13"/>
          <p:cNvSpPr>
            <a:spLocks noChangeArrowheads="1"/>
          </p:cNvSpPr>
          <p:nvPr/>
        </p:nvSpPr>
        <p:spPr bwMode="auto">
          <a:xfrm>
            <a:off x="4876800" y="1295400"/>
            <a:ext cx="2133600" cy="914400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0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ضبط رویدادهای خارجی</a:t>
            </a:r>
          </a:p>
          <a:p>
            <a:pPr algn="ctr"/>
            <a:r>
              <a:rPr lang="fa-IR" sz="20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(مفهوم آموخته زندگی)</a:t>
            </a:r>
            <a:endParaRPr lang="en-US" sz="200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161" name="Rectangle 14"/>
          <p:cNvSpPr>
            <a:spLocks noChangeArrowheads="1"/>
          </p:cNvSpPr>
          <p:nvPr/>
        </p:nvSpPr>
        <p:spPr bwMode="auto">
          <a:xfrm>
            <a:off x="4953000" y="2590800"/>
            <a:ext cx="2057400" cy="838200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16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ضبط اطلاعاتی که از راه تحقیق </a:t>
            </a:r>
            <a:r>
              <a:rPr lang="fa-IR" sz="12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و</a:t>
            </a:r>
            <a:endParaRPr lang="en-US" sz="1200" b="1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fa-IR" sz="12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سنجش</a:t>
            </a:r>
            <a:r>
              <a:rPr lang="fa-IR" sz="16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تجربه ها به دست آمده</a:t>
            </a:r>
            <a:endParaRPr lang="en-US" sz="1600" b="1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162" name="Rectangle 15"/>
          <p:cNvSpPr>
            <a:spLocks noChangeArrowheads="1"/>
          </p:cNvSpPr>
          <p:nvPr/>
        </p:nvSpPr>
        <p:spPr bwMode="auto">
          <a:xfrm>
            <a:off x="4953000" y="3733800"/>
            <a:ext cx="2133600" cy="914400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0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ضبط رویدادهای داخلی</a:t>
            </a:r>
          </a:p>
          <a:p>
            <a:pPr algn="ctr"/>
            <a:r>
              <a:rPr lang="fa-IR" sz="20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(مفهوم احساس شده زندگی</a:t>
            </a:r>
            <a:r>
              <a:rPr lang="fa-IR" sz="20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00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Oval 4" descr="Canvas"/>
          <p:cNvSpPr>
            <a:spLocks noChangeArrowheads="1"/>
          </p:cNvSpPr>
          <p:nvPr/>
        </p:nvSpPr>
        <p:spPr bwMode="auto">
          <a:xfrm>
            <a:off x="3390900" y="228600"/>
            <a:ext cx="1828800" cy="2057400"/>
          </a:xfrm>
          <a:prstGeom prst="ellipse">
            <a:avLst/>
          </a:prstGeom>
          <a:solidFill>
            <a:schemeClr val="tx1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320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والد(قدیمی</a:t>
            </a:r>
            <a:r>
              <a:rPr lang="fa-IR" sz="240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203" name="Oval 5" descr="Canvas"/>
          <p:cNvSpPr>
            <a:spLocks noChangeArrowheads="1"/>
          </p:cNvSpPr>
          <p:nvPr/>
        </p:nvSpPr>
        <p:spPr bwMode="auto">
          <a:xfrm>
            <a:off x="3429000" y="2286000"/>
            <a:ext cx="1828800" cy="2057400"/>
          </a:xfrm>
          <a:prstGeom prst="ellipse">
            <a:avLst/>
          </a:prstGeom>
          <a:solidFill>
            <a:schemeClr val="tx1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24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04" name="Oval 6" descr="Canvas"/>
          <p:cNvSpPr>
            <a:spLocks noChangeArrowheads="1"/>
          </p:cNvSpPr>
          <p:nvPr/>
        </p:nvSpPr>
        <p:spPr bwMode="auto">
          <a:xfrm>
            <a:off x="3492500" y="4343400"/>
            <a:ext cx="1828800" cy="2057400"/>
          </a:xfrm>
          <a:prstGeom prst="ellipse">
            <a:avLst/>
          </a:prstGeom>
          <a:solidFill>
            <a:schemeClr val="tx1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80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کودک(قدیمی)</a:t>
            </a:r>
            <a:endParaRPr lang="en-US" sz="280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205" name="Line 7"/>
          <p:cNvSpPr>
            <a:spLocks noChangeShapeType="1"/>
          </p:cNvSpPr>
          <p:nvPr/>
        </p:nvSpPr>
        <p:spPr bwMode="auto">
          <a:xfrm>
            <a:off x="4419600" y="2286000"/>
            <a:ext cx="0" cy="2057400"/>
          </a:xfrm>
          <a:prstGeom prst="line">
            <a:avLst/>
          </a:prstGeom>
          <a:noFill/>
          <a:ln w="9525">
            <a:solidFill>
              <a:srgbClr val="000000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06" name="Line 8"/>
          <p:cNvSpPr>
            <a:spLocks noChangeShapeType="1"/>
          </p:cNvSpPr>
          <p:nvPr/>
        </p:nvSpPr>
        <p:spPr bwMode="auto">
          <a:xfrm>
            <a:off x="3581400" y="3048000"/>
            <a:ext cx="762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07" name="Line 9"/>
          <p:cNvSpPr>
            <a:spLocks noChangeShapeType="1"/>
          </p:cNvSpPr>
          <p:nvPr/>
        </p:nvSpPr>
        <p:spPr bwMode="auto">
          <a:xfrm>
            <a:off x="3581400" y="3657600"/>
            <a:ext cx="8382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08" name="WordArt 10"/>
          <p:cNvSpPr>
            <a:spLocks noChangeArrowheads="1" noChangeShapeType="1" noTextEdit="1"/>
          </p:cNvSpPr>
          <p:nvPr/>
        </p:nvSpPr>
        <p:spPr bwMode="auto">
          <a:xfrm>
            <a:off x="3886200" y="2514600"/>
            <a:ext cx="381000" cy="16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E3E3FF"/>
                </a:solidFill>
                <a:latin typeface="Arial"/>
                <a:cs typeface="Arial"/>
              </a:rPr>
              <a:t>و</a:t>
            </a:r>
          </a:p>
          <a:p>
            <a:pPr algn="ctr" rtl="1"/>
            <a:r>
              <a:rPr lang="ar-AE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E3E3FF"/>
                </a:solidFill>
                <a:latin typeface="Arial"/>
                <a:cs typeface="Arial"/>
              </a:rPr>
              <a:t>ب</a:t>
            </a:r>
          </a:p>
          <a:p>
            <a:pPr algn="ctr" rtl="1"/>
            <a:r>
              <a:rPr lang="ar-AE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E3E3FF"/>
                </a:solidFill>
                <a:latin typeface="Arial"/>
                <a:cs typeface="Arial"/>
              </a:rPr>
              <a:t>ک</a:t>
            </a:r>
            <a:endParaRPr lang="en-CA" sz="3600" kern="1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E3E3FF"/>
              </a:solidFill>
              <a:latin typeface="Arial"/>
              <a:cs typeface="Arial"/>
            </a:endParaRPr>
          </a:p>
        </p:txBody>
      </p:sp>
      <p:sp>
        <p:nvSpPr>
          <p:cNvPr id="51209" name="WordArt 13"/>
          <p:cNvSpPr>
            <a:spLocks noChangeArrowheads="1" noChangeShapeType="1" noTextEdit="1"/>
          </p:cNvSpPr>
          <p:nvPr/>
        </p:nvSpPr>
        <p:spPr bwMode="auto">
          <a:xfrm rot="5400000">
            <a:off x="4000500" y="3162300"/>
            <a:ext cx="13716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E3E3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کامپیوتر</a:t>
            </a:r>
            <a:endParaRPr lang="en-CA" sz="3600" kern="1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E3E3FF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6158" name="WordArt 14"/>
          <p:cNvSpPr>
            <a:spLocks noChangeArrowheads="1" noChangeShapeType="1" noTextEdit="1"/>
          </p:cNvSpPr>
          <p:nvPr/>
        </p:nvSpPr>
        <p:spPr bwMode="auto">
          <a:xfrm rot="5400000">
            <a:off x="5305425" y="3152775"/>
            <a:ext cx="17049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kern="10" smtClean="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E3E3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واقعیت</a:t>
            </a:r>
            <a:endParaRPr lang="en-CA" sz="3600" kern="10" smtClean="0">
              <a:ln w="9525">
                <a:solidFill>
                  <a:srgbClr val="FFFFFF"/>
                </a:solidFill>
                <a:round/>
                <a:headEnd/>
                <a:tailEnd/>
              </a:ln>
              <a:solidFill>
                <a:srgbClr val="E3E3FF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51211" name="Line 15"/>
          <p:cNvSpPr>
            <a:spLocks noChangeShapeType="1"/>
          </p:cNvSpPr>
          <p:nvPr/>
        </p:nvSpPr>
        <p:spPr bwMode="auto">
          <a:xfrm>
            <a:off x="4724400" y="1524000"/>
            <a:ext cx="1371600" cy="990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12" name="Line 16"/>
          <p:cNvSpPr>
            <a:spLocks noChangeShapeType="1"/>
          </p:cNvSpPr>
          <p:nvPr/>
        </p:nvSpPr>
        <p:spPr bwMode="auto">
          <a:xfrm flipH="1">
            <a:off x="4267200" y="2514600"/>
            <a:ext cx="1828800" cy="3048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13" name="Line 17"/>
          <p:cNvSpPr>
            <a:spLocks noChangeShapeType="1"/>
          </p:cNvSpPr>
          <p:nvPr/>
        </p:nvSpPr>
        <p:spPr bwMode="auto">
          <a:xfrm flipV="1">
            <a:off x="5029200" y="4343400"/>
            <a:ext cx="990600" cy="914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14" name="Line 18"/>
          <p:cNvSpPr>
            <a:spLocks noChangeShapeType="1"/>
          </p:cNvSpPr>
          <p:nvPr/>
        </p:nvSpPr>
        <p:spPr bwMode="auto">
          <a:xfrm flipH="1" flipV="1">
            <a:off x="4267200" y="3962400"/>
            <a:ext cx="1752600" cy="381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15" name="Line 19"/>
          <p:cNvSpPr>
            <a:spLocks noChangeShapeType="1"/>
          </p:cNvSpPr>
          <p:nvPr/>
        </p:nvSpPr>
        <p:spPr bwMode="auto">
          <a:xfrm>
            <a:off x="2514600" y="2362200"/>
            <a:ext cx="1066800" cy="3048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16" name="Line 20"/>
          <p:cNvSpPr>
            <a:spLocks noChangeShapeType="1"/>
          </p:cNvSpPr>
          <p:nvPr/>
        </p:nvSpPr>
        <p:spPr bwMode="auto">
          <a:xfrm flipV="1">
            <a:off x="2895600" y="3352800"/>
            <a:ext cx="533400" cy="76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17" name="Line 21"/>
          <p:cNvSpPr>
            <a:spLocks noChangeShapeType="1"/>
          </p:cNvSpPr>
          <p:nvPr/>
        </p:nvSpPr>
        <p:spPr bwMode="auto">
          <a:xfrm flipV="1">
            <a:off x="2971800" y="4038600"/>
            <a:ext cx="685800" cy="533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51218" name="Rectangle 22"/>
          <p:cNvSpPr>
            <a:spLocks noChangeArrowheads="1"/>
          </p:cNvSpPr>
          <p:nvPr/>
        </p:nvSpPr>
        <p:spPr bwMode="auto">
          <a:xfrm>
            <a:off x="323850" y="1844675"/>
            <a:ext cx="2519363" cy="762000"/>
          </a:xfrm>
          <a:prstGeom prst="rect">
            <a:avLst/>
          </a:prstGeom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0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اطلاعات معتبرشده وبه روز</a:t>
            </a:r>
          </a:p>
          <a:p>
            <a:pPr algn="ctr"/>
            <a:r>
              <a:rPr lang="fa-IR" sz="20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رسیده ی والد</a:t>
            </a:r>
            <a:endParaRPr lang="en-US" sz="200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51219" name="Rectangle 23"/>
          <p:cNvSpPr>
            <a:spLocks noChangeArrowheads="1"/>
          </p:cNvSpPr>
          <p:nvPr/>
        </p:nvSpPr>
        <p:spPr bwMode="auto">
          <a:xfrm>
            <a:off x="250825" y="3276600"/>
            <a:ext cx="2568575" cy="762000"/>
          </a:xfrm>
          <a:prstGeom prst="rect">
            <a:avLst/>
          </a:prstGeom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4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اطلاعات به روزرسیده ی </a:t>
            </a:r>
          </a:p>
          <a:p>
            <a:pPr algn="ctr"/>
            <a:r>
              <a:rPr lang="fa-IR" sz="24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بالغ</a:t>
            </a:r>
            <a:endParaRPr lang="en-US" sz="240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 useBgFill="1">
        <p:nvSpPr>
          <p:cNvPr id="51220" name="Rectangle 24"/>
          <p:cNvSpPr>
            <a:spLocks noChangeArrowheads="1"/>
          </p:cNvSpPr>
          <p:nvPr/>
        </p:nvSpPr>
        <p:spPr bwMode="auto">
          <a:xfrm>
            <a:off x="323850" y="4648200"/>
            <a:ext cx="2647950" cy="838200"/>
          </a:xfrm>
          <a:prstGeom prst="rect">
            <a:avLst/>
          </a:prstGeom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4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اطلاعات  مناسب و به روز</a:t>
            </a:r>
          </a:p>
          <a:p>
            <a:pPr algn="ctr"/>
            <a:r>
              <a:rPr lang="fa-IR" sz="24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رسیده ی کودک</a:t>
            </a:r>
            <a:endParaRPr lang="en-US" sz="240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221" name="WordArt 25"/>
          <p:cNvSpPr>
            <a:spLocks noChangeArrowheads="1" noChangeShapeType="1" noTextEdit="1"/>
          </p:cNvSpPr>
          <p:nvPr/>
        </p:nvSpPr>
        <p:spPr bwMode="auto">
          <a:xfrm>
            <a:off x="228600" y="6324600"/>
            <a:ext cx="8053388" cy="323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ar-AE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"/>
                <a:cs typeface="Arial"/>
              </a:rPr>
              <a:t>وظیفه ی به روزرساندن اطلاعات وبررسی واقعیت توسط بالغ</a:t>
            </a:r>
            <a:endParaRPr lang="en-CA" sz="3600" b="1" kern="1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3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Oval 7"/>
          <p:cNvSpPr>
            <a:spLocks noChangeArrowheads="1"/>
          </p:cNvSpPr>
          <p:nvPr/>
        </p:nvSpPr>
        <p:spPr bwMode="auto">
          <a:xfrm>
            <a:off x="3419475" y="4437063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03" name="Oval 8"/>
          <p:cNvSpPr>
            <a:spLocks noChangeArrowheads="1"/>
          </p:cNvSpPr>
          <p:nvPr/>
        </p:nvSpPr>
        <p:spPr bwMode="auto">
          <a:xfrm>
            <a:off x="3419475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204" name="Oval 9"/>
          <p:cNvSpPr>
            <a:spLocks noChangeArrowheads="1"/>
          </p:cNvSpPr>
          <p:nvPr/>
        </p:nvSpPr>
        <p:spPr bwMode="auto">
          <a:xfrm>
            <a:off x="3419475" y="5492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nimBg="1"/>
      <p:bldP spid="51203" grpId="0" animBg="1"/>
      <p:bldP spid="5120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Oval 7"/>
          <p:cNvSpPr>
            <a:spLocks noChangeArrowheads="1"/>
          </p:cNvSpPr>
          <p:nvPr/>
        </p:nvSpPr>
        <p:spPr bwMode="auto">
          <a:xfrm>
            <a:off x="3419475" y="4437063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احساسات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251" name="Oval 8"/>
          <p:cNvSpPr>
            <a:spLocks noChangeArrowheads="1"/>
          </p:cNvSpPr>
          <p:nvPr/>
        </p:nvSpPr>
        <p:spPr bwMode="auto">
          <a:xfrm>
            <a:off x="3419475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تفکرات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252" name="Oval 9"/>
          <p:cNvSpPr>
            <a:spLocks noChangeArrowheads="1"/>
          </p:cNvSpPr>
          <p:nvPr/>
        </p:nvSpPr>
        <p:spPr bwMode="auto">
          <a:xfrm>
            <a:off x="3419475" y="5492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ارزشها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Oval 2"/>
          <p:cNvSpPr>
            <a:spLocks noChangeArrowheads="1"/>
          </p:cNvSpPr>
          <p:nvPr/>
        </p:nvSpPr>
        <p:spPr bwMode="auto">
          <a:xfrm>
            <a:off x="97155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احساسات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275" name="Oval 3"/>
          <p:cNvSpPr>
            <a:spLocks noChangeArrowheads="1"/>
          </p:cNvSpPr>
          <p:nvPr/>
        </p:nvSpPr>
        <p:spPr bwMode="auto">
          <a:xfrm>
            <a:off x="971550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تفکرات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276" name="Oval 4"/>
          <p:cNvSpPr>
            <a:spLocks noChangeArrowheads="1"/>
          </p:cNvSpPr>
          <p:nvPr/>
        </p:nvSpPr>
        <p:spPr bwMode="auto">
          <a:xfrm>
            <a:off x="97155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ارزشها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277" name="Oval 5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278" name="Oval 6"/>
          <p:cNvSpPr>
            <a:spLocks noChangeArrowheads="1"/>
          </p:cNvSpPr>
          <p:nvPr/>
        </p:nvSpPr>
        <p:spPr bwMode="auto">
          <a:xfrm>
            <a:off x="5643563" y="4357688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279" name="Oval 7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280" name="AutoShape 8"/>
          <p:cNvSpPr>
            <a:spLocks noChangeArrowheads="1"/>
          </p:cNvSpPr>
          <p:nvPr/>
        </p:nvSpPr>
        <p:spPr bwMode="auto">
          <a:xfrm>
            <a:off x="3276600" y="1196975"/>
            <a:ext cx="2089150" cy="215900"/>
          </a:xfrm>
          <a:prstGeom prst="rightArrow">
            <a:avLst>
              <a:gd name="adj1" fmla="val 50000"/>
              <a:gd name="adj2" fmla="val 2419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281" name="AutoShape 9"/>
          <p:cNvSpPr>
            <a:spLocks noChangeArrowheads="1"/>
          </p:cNvSpPr>
          <p:nvPr/>
        </p:nvSpPr>
        <p:spPr bwMode="auto">
          <a:xfrm>
            <a:off x="3276600" y="5373688"/>
            <a:ext cx="2089150" cy="215900"/>
          </a:xfrm>
          <a:prstGeom prst="rightArrow">
            <a:avLst>
              <a:gd name="adj1" fmla="val 50000"/>
              <a:gd name="adj2" fmla="val 2419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282" name="AutoShape 10"/>
          <p:cNvSpPr>
            <a:spLocks noChangeArrowheads="1"/>
          </p:cNvSpPr>
          <p:nvPr/>
        </p:nvSpPr>
        <p:spPr bwMode="auto">
          <a:xfrm>
            <a:off x="3276600" y="3068638"/>
            <a:ext cx="2089150" cy="215900"/>
          </a:xfrm>
          <a:prstGeom prst="rightArrow">
            <a:avLst>
              <a:gd name="adj1" fmla="val 50000"/>
              <a:gd name="adj2" fmla="val 24191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283" name="Oval 5"/>
          <p:cNvSpPr>
            <a:spLocks noChangeArrowheads="1"/>
          </p:cNvSpPr>
          <p:nvPr/>
        </p:nvSpPr>
        <p:spPr bwMode="auto">
          <a:xfrm>
            <a:off x="5643563" y="500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284" name="Oval 7"/>
          <p:cNvSpPr>
            <a:spLocks noChangeArrowheads="1"/>
          </p:cNvSpPr>
          <p:nvPr/>
        </p:nvSpPr>
        <p:spPr bwMode="auto">
          <a:xfrm>
            <a:off x="5715000" y="24288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Oval 11"/>
          <p:cNvSpPr>
            <a:spLocks noChangeArrowheads="1"/>
          </p:cNvSpPr>
          <p:nvPr/>
        </p:nvSpPr>
        <p:spPr bwMode="auto">
          <a:xfrm>
            <a:off x="3286125" y="214313"/>
            <a:ext cx="2857500" cy="6643687"/>
          </a:xfrm>
          <a:prstGeom prst="ellipse">
            <a:avLst/>
          </a:prstGeom>
          <a:solidFill>
            <a:srgbClr val="0000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299" name="Oval 7"/>
          <p:cNvSpPr>
            <a:spLocks noChangeArrowheads="1"/>
          </p:cNvSpPr>
          <p:nvPr/>
        </p:nvSpPr>
        <p:spPr bwMode="auto">
          <a:xfrm>
            <a:off x="37703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احساسات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300" name="Oval 8"/>
          <p:cNvSpPr>
            <a:spLocks noChangeArrowheads="1"/>
          </p:cNvSpPr>
          <p:nvPr/>
        </p:nvSpPr>
        <p:spPr bwMode="auto">
          <a:xfrm>
            <a:off x="3770313" y="24923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تفکرات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301" name="Oval 9"/>
          <p:cNvSpPr>
            <a:spLocks noChangeArrowheads="1"/>
          </p:cNvSpPr>
          <p:nvPr/>
        </p:nvSpPr>
        <p:spPr bwMode="auto">
          <a:xfrm>
            <a:off x="37703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ارزشها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302" name="Up-Down Arrow 15"/>
          <p:cNvSpPr>
            <a:spLocks noChangeArrowheads="1"/>
          </p:cNvSpPr>
          <p:nvPr/>
        </p:nvSpPr>
        <p:spPr bwMode="auto">
          <a:xfrm>
            <a:off x="4643438" y="1143000"/>
            <a:ext cx="214312" cy="4786313"/>
          </a:xfrm>
          <a:prstGeom prst="upDownArrow">
            <a:avLst>
              <a:gd name="adj1" fmla="val 50000"/>
              <a:gd name="adj2" fmla="val 50043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303" name="TextBox 16"/>
          <p:cNvSpPr txBox="1">
            <a:spLocks noChangeArrowheads="1"/>
          </p:cNvSpPr>
          <p:nvPr/>
        </p:nvSpPr>
        <p:spPr bwMode="auto">
          <a:xfrm>
            <a:off x="642938" y="428625"/>
            <a:ext cx="20716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mtClean="0">
                <a:latin typeface="Arial" pitchFamily="34" charset="0"/>
                <a:cs typeface="Arial" pitchFamily="34" charset="0"/>
              </a:rPr>
              <a:t>شخصیت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66" descr="3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75" y="1620838"/>
            <a:ext cx="5000625" cy="523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Rectangle 2"/>
          <p:cNvSpPr>
            <a:spLocks noChangeArrowheads="1"/>
          </p:cNvSpPr>
          <p:nvPr/>
        </p:nvSpPr>
        <p:spPr bwMode="auto">
          <a:xfrm>
            <a:off x="2714625" y="500063"/>
            <a:ext cx="44656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ar-SA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الگوی حالات نفسانی </a:t>
            </a:r>
            <a:endParaRPr lang="en-US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Oval 9"/>
          <p:cNvSpPr>
            <a:spLocks noChangeArrowheads="1"/>
          </p:cNvSpPr>
          <p:nvPr/>
        </p:nvSpPr>
        <p:spPr bwMode="auto">
          <a:xfrm>
            <a:off x="3419475" y="549275"/>
            <a:ext cx="1944688" cy="19431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7347" name="Straight Connector 5"/>
          <p:cNvCxnSpPr>
            <a:cxnSpLocks noChangeShapeType="1"/>
            <a:stCxn id="52228" idx="0"/>
            <a:endCxn id="52228" idx="4"/>
          </p:cNvCxnSpPr>
          <p:nvPr/>
        </p:nvCxnSpPr>
        <p:spPr bwMode="auto">
          <a:xfrm>
            <a:off x="4392613" y="549275"/>
            <a:ext cx="0" cy="1943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Oval 9"/>
          <p:cNvSpPr>
            <a:spLocks noChangeArrowheads="1"/>
          </p:cNvSpPr>
          <p:nvPr/>
        </p:nvSpPr>
        <p:spPr bwMode="auto">
          <a:xfrm>
            <a:off x="3419475" y="549275"/>
            <a:ext cx="1944688" cy="19431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8371" name="Straight Connector 5"/>
          <p:cNvCxnSpPr>
            <a:cxnSpLocks noChangeShapeType="1"/>
            <a:stCxn id="58370" idx="0"/>
            <a:endCxn id="58370" idx="4"/>
          </p:cNvCxnSpPr>
          <p:nvPr/>
        </p:nvCxnSpPr>
        <p:spPr bwMode="auto">
          <a:xfrm>
            <a:off x="4392613" y="549275"/>
            <a:ext cx="0" cy="1943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1" name="Rectangle 10"/>
          <p:cNvSpPr/>
          <p:nvPr/>
        </p:nvSpPr>
        <p:spPr>
          <a:xfrm>
            <a:off x="3995936" y="11967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حامی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47864" y="1124744"/>
            <a:ext cx="1224136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fa-IR" sz="2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کنترلگر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Oval 8"/>
          <p:cNvSpPr>
            <a:spLocks noChangeArrowheads="1"/>
          </p:cNvSpPr>
          <p:nvPr/>
        </p:nvSpPr>
        <p:spPr bwMode="auto">
          <a:xfrm>
            <a:off x="3419475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395" name="Oval 9"/>
          <p:cNvSpPr>
            <a:spLocks noChangeArrowheads="1"/>
          </p:cNvSpPr>
          <p:nvPr/>
        </p:nvSpPr>
        <p:spPr bwMode="auto">
          <a:xfrm>
            <a:off x="3419475" y="549275"/>
            <a:ext cx="1944688" cy="19431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9396" name="Straight Connector 5"/>
          <p:cNvCxnSpPr>
            <a:cxnSpLocks noChangeShapeType="1"/>
            <a:stCxn id="59395" idx="0"/>
            <a:endCxn id="59395" idx="4"/>
          </p:cNvCxnSpPr>
          <p:nvPr/>
        </p:nvCxnSpPr>
        <p:spPr bwMode="auto">
          <a:xfrm>
            <a:off x="4392613" y="549275"/>
            <a:ext cx="0" cy="1943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9397" name="Straight Connector 7"/>
          <p:cNvCxnSpPr>
            <a:cxnSpLocks noChangeShapeType="1"/>
            <a:stCxn id="59395" idx="4"/>
            <a:endCxn id="52227" idx="4"/>
          </p:cNvCxnSpPr>
          <p:nvPr/>
        </p:nvCxnSpPr>
        <p:spPr bwMode="auto">
          <a:xfrm flipH="1">
            <a:off x="4392613" y="2492375"/>
            <a:ext cx="0" cy="19446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1" name="Rectangle 10"/>
          <p:cNvSpPr/>
          <p:nvPr/>
        </p:nvSpPr>
        <p:spPr>
          <a:xfrm>
            <a:off x="3995936" y="11967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حامی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47864" y="1124744"/>
            <a:ext cx="1224136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fa-IR" sz="2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کنترلگر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59832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مفسر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067946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مشاهده 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Oval 7"/>
          <p:cNvSpPr>
            <a:spLocks noChangeArrowheads="1"/>
          </p:cNvSpPr>
          <p:nvPr/>
        </p:nvSpPr>
        <p:spPr bwMode="auto">
          <a:xfrm>
            <a:off x="3419475" y="4437063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227" name="Oval 8"/>
          <p:cNvSpPr>
            <a:spLocks noChangeArrowheads="1"/>
          </p:cNvSpPr>
          <p:nvPr/>
        </p:nvSpPr>
        <p:spPr bwMode="auto">
          <a:xfrm>
            <a:off x="3419475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420" name="Oval 9"/>
          <p:cNvSpPr>
            <a:spLocks noChangeArrowheads="1"/>
          </p:cNvSpPr>
          <p:nvPr/>
        </p:nvSpPr>
        <p:spPr bwMode="auto">
          <a:xfrm>
            <a:off x="3419475" y="549275"/>
            <a:ext cx="1944688" cy="19431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421" name="Straight Connector 5"/>
          <p:cNvCxnSpPr>
            <a:cxnSpLocks noChangeShapeType="1"/>
            <a:stCxn id="60420" idx="0"/>
            <a:endCxn id="60420" idx="4"/>
          </p:cNvCxnSpPr>
          <p:nvPr/>
        </p:nvCxnSpPr>
        <p:spPr bwMode="auto">
          <a:xfrm>
            <a:off x="4392613" y="549275"/>
            <a:ext cx="0" cy="1943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0422" name="Straight Connector 7"/>
          <p:cNvCxnSpPr>
            <a:cxnSpLocks noChangeShapeType="1"/>
            <a:stCxn id="60420" idx="4"/>
            <a:endCxn id="52227" idx="4"/>
          </p:cNvCxnSpPr>
          <p:nvPr/>
        </p:nvCxnSpPr>
        <p:spPr bwMode="auto">
          <a:xfrm flipH="1">
            <a:off x="4392613" y="2492375"/>
            <a:ext cx="0" cy="19446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2231" name="Straight Connector 9"/>
          <p:cNvCxnSpPr>
            <a:cxnSpLocks noChangeShapeType="1"/>
          </p:cNvCxnSpPr>
          <p:nvPr/>
        </p:nvCxnSpPr>
        <p:spPr bwMode="auto">
          <a:xfrm>
            <a:off x="3995738" y="46529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2232" name="Straight Connector 15"/>
          <p:cNvCxnSpPr>
            <a:cxnSpLocks noChangeShapeType="1"/>
          </p:cNvCxnSpPr>
          <p:nvPr/>
        </p:nvCxnSpPr>
        <p:spPr bwMode="auto">
          <a:xfrm>
            <a:off x="4787900" y="46529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1" name="Rectangle 10"/>
          <p:cNvSpPr/>
          <p:nvPr/>
        </p:nvSpPr>
        <p:spPr>
          <a:xfrm>
            <a:off x="3995936" y="11967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حامی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47864" y="1124744"/>
            <a:ext cx="1224136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fa-IR" sz="2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کنترلگر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63888" y="49411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طبیعی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59832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مفسر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067946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مشاهده 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915816" y="49411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آزرده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283968" y="5025370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تطبیقی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nimBg="1"/>
      <p:bldP spid="52227" grpId="0" animBg="1"/>
      <p:bldP spid="60420" grpId="0" animBg="1"/>
      <p:bldP spid="11" grpId="0"/>
      <p:bldP spid="12" grpId="0"/>
      <p:bldP spid="15" grpId="0"/>
      <p:bldP spid="16" grpId="0"/>
      <p:bldP spid="17" grpId="0"/>
      <p:bldP spid="22" grpId="0"/>
      <p:bldP spid="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Oval 7"/>
          <p:cNvSpPr>
            <a:spLocks noChangeArrowheads="1"/>
          </p:cNvSpPr>
          <p:nvPr/>
        </p:nvSpPr>
        <p:spPr bwMode="auto">
          <a:xfrm>
            <a:off x="3419475" y="4437063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443" name="Oval 8"/>
          <p:cNvSpPr>
            <a:spLocks noChangeArrowheads="1"/>
          </p:cNvSpPr>
          <p:nvPr/>
        </p:nvSpPr>
        <p:spPr bwMode="auto">
          <a:xfrm>
            <a:off x="3419475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444" name="Oval 9"/>
          <p:cNvSpPr>
            <a:spLocks noChangeArrowheads="1"/>
          </p:cNvSpPr>
          <p:nvPr/>
        </p:nvSpPr>
        <p:spPr bwMode="auto">
          <a:xfrm>
            <a:off x="3419475" y="549275"/>
            <a:ext cx="1944688" cy="19431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1445" name="Straight Connector 5"/>
          <p:cNvCxnSpPr>
            <a:cxnSpLocks noChangeShapeType="1"/>
            <a:stCxn id="61444" idx="0"/>
            <a:endCxn id="61444" idx="4"/>
          </p:cNvCxnSpPr>
          <p:nvPr/>
        </p:nvCxnSpPr>
        <p:spPr bwMode="auto">
          <a:xfrm>
            <a:off x="4392613" y="549275"/>
            <a:ext cx="0" cy="1943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446" name="Straight Connector 7"/>
          <p:cNvCxnSpPr>
            <a:cxnSpLocks noChangeShapeType="1"/>
            <a:stCxn id="61444" idx="4"/>
            <a:endCxn id="61443" idx="4"/>
          </p:cNvCxnSpPr>
          <p:nvPr/>
        </p:nvCxnSpPr>
        <p:spPr bwMode="auto">
          <a:xfrm flipH="1">
            <a:off x="4392613" y="2492375"/>
            <a:ext cx="0" cy="19446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447" name="Straight Connector 9"/>
          <p:cNvCxnSpPr>
            <a:cxnSpLocks noChangeShapeType="1"/>
          </p:cNvCxnSpPr>
          <p:nvPr/>
        </p:nvCxnSpPr>
        <p:spPr bwMode="auto">
          <a:xfrm>
            <a:off x="3995738" y="46529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1448" name="Straight Connector 15"/>
          <p:cNvCxnSpPr>
            <a:cxnSpLocks noChangeShapeType="1"/>
          </p:cNvCxnSpPr>
          <p:nvPr/>
        </p:nvCxnSpPr>
        <p:spPr bwMode="auto">
          <a:xfrm>
            <a:off x="4787900" y="46529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1" name="Rectangle 10"/>
          <p:cNvSpPr/>
          <p:nvPr/>
        </p:nvSpPr>
        <p:spPr>
          <a:xfrm>
            <a:off x="3995936" y="11967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حامی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47864" y="1124744"/>
            <a:ext cx="1224136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fa-IR" sz="2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کنترلگر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63888" y="49411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طبیعی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59832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مفسر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067946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مشاهده 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915816" y="49411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آزرده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283968" y="5025370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تطبیقی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3264" name="Smiley Face 17"/>
          <p:cNvSpPr>
            <a:spLocks noChangeArrowheads="1"/>
          </p:cNvSpPr>
          <p:nvPr/>
        </p:nvSpPr>
        <p:spPr bwMode="auto">
          <a:xfrm>
            <a:off x="2484438" y="260350"/>
            <a:ext cx="3743325" cy="6310313"/>
          </a:xfrm>
          <a:prstGeom prst="smileyFace">
            <a:avLst>
              <a:gd name="adj" fmla="val 4653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Oval 7"/>
          <p:cNvSpPr>
            <a:spLocks noChangeArrowheads="1"/>
          </p:cNvSpPr>
          <p:nvPr/>
        </p:nvSpPr>
        <p:spPr bwMode="auto">
          <a:xfrm>
            <a:off x="3419475" y="4437063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275" name="Oval 8"/>
          <p:cNvSpPr>
            <a:spLocks noChangeArrowheads="1"/>
          </p:cNvSpPr>
          <p:nvPr/>
        </p:nvSpPr>
        <p:spPr bwMode="auto">
          <a:xfrm>
            <a:off x="3419475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276" name="Oval 9"/>
          <p:cNvSpPr>
            <a:spLocks noChangeArrowheads="1"/>
          </p:cNvSpPr>
          <p:nvPr/>
        </p:nvSpPr>
        <p:spPr bwMode="auto">
          <a:xfrm>
            <a:off x="3419475" y="549275"/>
            <a:ext cx="1944688" cy="19431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4277" name="Straight Connector 5"/>
          <p:cNvCxnSpPr>
            <a:cxnSpLocks noChangeShapeType="1"/>
            <a:stCxn id="54276" idx="0"/>
            <a:endCxn id="54276" idx="4"/>
          </p:cNvCxnSpPr>
          <p:nvPr/>
        </p:nvCxnSpPr>
        <p:spPr bwMode="auto">
          <a:xfrm>
            <a:off x="4392613" y="549275"/>
            <a:ext cx="0" cy="1943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4278" name="Straight Connector 7"/>
          <p:cNvCxnSpPr>
            <a:cxnSpLocks noChangeShapeType="1"/>
            <a:stCxn id="54276" idx="4"/>
            <a:endCxn id="54275" idx="4"/>
          </p:cNvCxnSpPr>
          <p:nvPr/>
        </p:nvCxnSpPr>
        <p:spPr bwMode="auto">
          <a:xfrm flipH="1">
            <a:off x="4392613" y="2492375"/>
            <a:ext cx="0" cy="19446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4279" name="Straight Connector 9"/>
          <p:cNvCxnSpPr>
            <a:cxnSpLocks noChangeShapeType="1"/>
          </p:cNvCxnSpPr>
          <p:nvPr/>
        </p:nvCxnSpPr>
        <p:spPr bwMode="auto">
          <a:xfrm>
            <a:off x="3995738" y="46529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4280" name="Straight Connector 15"/>
          <p:cNvCxnSpPr>
            <a:cxnSpLocks noChangeShapeType="1"/>
          </p:cNvCxnSpPr>
          <p:nvPr/>
        </p:nvCxnSpPr>
        <p:spPr bwMode="auto">
          <a:xfrm>
            <a:off x="4787900" y="46529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1" name="Rectangle 10"/>
          <p:cNvSpPr/>
          <p:nvPr/>
        </p:nvSpPr>
        <p:spPr>
          <a:xfrm>
            <a:off x="3995936" y="11967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حامی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47864" y="1124744"/>
            <a:ext cx="1224136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fa-IR" sz="2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کنترلگر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563888" y="49411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طبیعی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59832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مفسر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067946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مشاهده 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915816" y="49411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آزرده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283968" y="5025370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تطبیقی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4288" name="Smiley Face 17"/>
          <p:cNvSpPr>
            <a:spLocks noChangeArrowheads="1"/>
          </p:cNvSpPr>
          <p:nvPr/>
        </p:nvSpPr>
        <p:spPr bwMode="auto">
          <a:xfrm>
            <a:off x="2484438" y="260350"/>
            <a:ext cx="3743325" cy="6310313"/>
          </a:xfrm>
          <a:prstGeom prst="smileyFace">
            <a:avLst>
              <a:gd name="adj" fmla="val 4653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0" y="2780928"/>
            <a:ext cx="2550698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a-IR" sz="5400" b="1" spc="300" dirty="0">
                <a:ln w="11430" cmpd="sng">
                  <a:solidFill>
                    <a:srgbClr val="BBE0E3">
                      <a:tint val="10000"/>
                    </a:srgbClr>
                  </a:solidFill>
                  <a:prstDash val="solid"/>
                  <a:miter lim="800000"/>
                </a:ln>
                <a:effectLst>
                  <a:glow rad="45500">
                    <a:srgbClr val="BBE0E3">
                      <a:satMod val="220000"/>
                      <a:alpha val="35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=100%</a:t>
            </a:r>
            <a:endParaRPr lang="en-US" sz="5400" b="1" spc="300" dirty="0">
              <a:ln w="11430" cmpd="sng">
                <a:solidFill>
                  <a:srgbClr val="BBE0E3">
                    <a:tint val="10000"/>
                  </a:srgbClr>
                </a:solidFill>
                <a:prstDash val="solid"/>
                <a:miter lim="800000"/>
              </a:ln>
              <a:effectLst>
                <a:glow rad="45500">
                  <a:srgbClr val="BBE0E3">
                    <a:satMod val="220000"/>
                    <a:alpha val="35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" dur="2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6" dur="2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4" dur="20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54276" grpId="0" animBg="1"/>
      <p:bldP spid="54288" grpId="0" animBg="1"/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Oval 7"/>
          <p:cNvSpPr>
            <a:spLocks noChangeArrowheads="1"/>
          </p:cNvSpPr>
          <p:nvPr/>
        </p:nvSpPr>
        <p:spPr bwMode="auto">
          <a:xfrm>
            <a:off x="6300788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515" name="Oval 8"/>
          <p:cNvSpPr>
            <a:spLocks noChangeArrowheads="1"/>
          </p:cNvSpPr>
          <p:nvPr/>
        </p:nvSpPr>
        <p:spPr bwMode="auto">
          <a:xfrm>
            <a:off x="629920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516" name="Oval 9"/>
          <p:cNvSpPr>
            <a:spLocks noChangeArrowheads="1"/>
          </p:cNvSpPr>
          <p:nvPr/>
        </p:nvSpPr>
        <p:spPr bwMode="auto">
          <a:xfrm>
            <a:off x="6300788" y="549275"/>
            <a:ext cx="1943100" cy="19431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4517" name="Straight Connector 5"/>
          <p:cNvCxnSpPr>
            <a:cxnSpLocks noChangeShapeType="1"/>
            <a:stCxn id="64516" idx="0"/>
            <a:endCxn id="64516" idx="4"/>
          </p:cNvCxnSpPr>
          <p:nvPr/>
        </p:nvCxnSpPr>
        <p:spPr bwMode="auto">
          <a:xfrm>
            <a:off x="7272338" y="549275"/>
            <a:ext cx="0" cy="1943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4518" name="Straight Connector 7"/>
          <p:cNvCxnSpPr>
            <a:cxnSpLocks noChangeShapeType="1"/>
            <a:stCxn id="64516" idx="4"/>
            <a:endCxn id="64515" idx="4"/>
          </p:cNvCxnSpPr>
          <p:nvPr/>
        </p:nvCxnSpPr>
        <p:spPr bwMode="auto">
          <a:xfrm flipH="1">
            <a:off x="7272338" y="2492375"/>
            <a:ext cx="0" cy="19446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4519" name="Straight Connector 9"/>
          <p:cNvCxnSpPr>
            <a:cxnSpLocks noChangeShapeType="1"/>
          </p:cNvCxnSpPr>
          <p:nvPr/>
        </p:nvCxnSpPr>
        <p:spPr bwMode="auto">
          <a:xfrm>
            <a:off x="6875463" y="46529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64520" name="Straight Connector 15"/>
          <p:cNvCxnSpPr>
            <a:cxnSpLocks noChangeShapeType="1"/>
          </p:cNvCxnSpPr>
          <p:nvPr/>
        </p:nvCxnSpPr>
        <p:spPr bwMode="auto">
          <a:xfrm>
            <a:off x="7667625" y="46529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11" name="Rectangle 10"/>
          <p:cNvSpPr/>
          <p:nvPr/>
        </p:nvSpPr>
        <p:spPr>
          <a:xfrm>
            <a:off x="6876256" y="11967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حامی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28184" y="1124744"/>
            <a:ext cx="1224136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fa-IR" sz="2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کنترلگر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44208" y="49411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طبیعی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940152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مفسر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948266" y="29969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مشاهده 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796136" y="49411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آزرده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164288" y="5025370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تطبیقی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4528" name="Smiley Face 17"/>
          <p:cNvSpPr>
            <a:spLocks noChangeArrowheads="1"/>
          </p:cNvSpPr>
          <p:nvPr/>
        </p:nvSpPr>
        <p:spPr bwMode="auto">
          <a:xfrm>
            <a:off x="5364163" y="260350"/>
            <a:ext cx="3744912" cy="6310313"/>
          </a:xfrm>
          <a:prstGeom prst="smileyFace">
            <a:avLst>
              <a:gd name="adj" fmla="val 4653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313" name="Oval 7"/>
          <p:cNvSpPr>
            <a:spLocks noChangeArrowheads="1"/>
          </p:cNvSpPr>
          <p:nvPr/>
        </p:nvSpPr>
        <p:spPr bwMode="auto">
          <a:xfrm>
            <a:off x="971550" y="4589463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314" name="Oval 8"/>
          <p:cNvSpPr>
            <a:spLocks noChangeArrowheads="1"/>
          </p:cNvSpPr>
          <p:nvPr/>
        </p:nvSpPr>
        <p:spPr bwMode="auto">
          <a:xfrm>
            <a:off x="971550" y="26447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315" name="Oval 9"/>
          <p:cNvSpPr>
            <a:spLocks noChangeArrowheads="1"/>
          </p:cNvSpPr>
          <p:nvPr/>
        </p:nvSpPr>
        <p:spPr bwMode="auto">
          <a:xfrm>
            <a:off x="971550" y="701675"/>
            <a:ext cx="1944688" cy="19431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5316" name="Straight Connector 5"/>
          <p:cNvCxnSpPr>
            <a:cxnSpLocks noChangeShapeType="1"/>
            <a:stCxn id="55315" idx="0"/>
            <a:endCxn id="55315" idx="4"/>
          </p:cNvCxnSpPr>
          <p:nvPr/>
        </p:nvCxnSpPr>
        <p:spPr bwMode="auto">
          <a:xfrm>
            <a:off x="1943100" y="701675"/>
            <a:ext cx="0" cy="1943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5317" name="Straight Connector 7"/>
          <p:cNvCxnSpPr>
            <a:cxnSpLocks noChangeShapeType="1"/>
            <a:stCxn id="55315" idx="4"/>
            <a:endCxn id="55314" idx="4"/>
          </p:cNvCxnSpPr>
          <p:nvPr/>
        </p:nvCxnSpPr>
        <p:spPr bwMode="auto">
          <a:xfrm flipH="1">
            <a:off x="1943100" y="2644775"/>
            <a:ext cx="0" cy="19446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5318" name="Straight Connector 9"/>
          <p:cNvCxnSpPr>
            <a:cxnSpLocks noChangeShapeType="1"/>
          </p:cNvCxnSpPr>
          <p:nvPr/>
        </p:nvCxnSpPr>
        <p:spPr bwMode="auto">
          <a:xfrm>
            <a:off x="1547813" y="48053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5319" name="Straight Connector 15"/>
          <p:cNvCxnSpPr>
            <a:cxnSpLocks noChangeShapeType="1"/>
          </p:cNvCxnSpPr>
          <p:nvPr/>
        </p:nvCxnSpPr>
        <p:spPr bwMode="auto">
          <a:xfrm>
            <a:off x="2339975" y="4805363"/>
            <a:ext cx="0" cy="1374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28" name="Rectangle 27"/>
          <p:cNvSpPr/>
          <p:nvPr/>
        </p:nvSpPr>
        <p:spPr>
          <a:xfrm>
            <a:off x="1547664" y="13491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حامی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99592" y="1277144"/>
            <a:ext cx="1224136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والد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fa-IR" sz="2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کنترلگر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115616" y="50935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طبیعی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11560" y="31493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مفسر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619674" y="3149352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بالغ 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مشاهده گر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7544" y="5093568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آزرده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835696" y="5177770"/>
            <a:ext cx="16561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کودک</a:t>
            </a:r>
          </a:p>
          <a:p>
            <a:pPr algn="ctr">
              <a:defRPr/>
            </a:pPr>
            <a:r>
              <a:rPr lang="fa-IR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تطبیقی</a:t>
            </a:r>
            <a:endParaRPr lang="en-US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4543" name="Smiley Face 34"/>
          <p:cNvSpPr>
            <a:spLocks noChangeArrowheads="1"/>
          </p:cNvSpPr>
          <p:nvPr/>
        </p:nvSpPr>
        <p:spPr bwMode="auto">
          <a:xfrm>
            <a:off x="34925" y="412750"/>
            <a:ext cx="3744913" cy="6310313"/>
          </a:xfrm>
          <a:prstGeom prst="smileyFace">
            <a:avLst>
              <a:gd name="adj" fmla="val 4653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544" name="Left Arrow 35"/>
          <p:cNvSpPr>
            <a:spLocks noChangeArrowheads="1"/>
          </p:cNvSpPr>
          <p:nvPr/>
        </p:nvSpPr>
        <p:spPr bwMode="auto">
          <a:xfrm>
            <a:off x="4140200" y="2924175"/>
            <a:ext cx="977900" cy="485775"/>
          </a:xfrm>
          <a:prstGeom prst="leftArrow">
            <a:avLst>
              <a:gd name="adj1" fmla="val 50000"/>
              <a:gd name="adj2" fmla="val 49861"/>
            </a:avLst>
          </a:prstGeom>
          <a:solidFill>
            <a:srgbClr val="FFFF66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7927000" y="0"/>
            <a:ext cx="121700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5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فعلی</a:t>
            </a:r>
            <a:endParaRPr lang="en-US" sz="54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80528" y="0"/>
            <a:ext cx="171232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5400" b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ایده آل</a:t>
            </a:r>
            <a:endParaRPr lang="en-US" sz="54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5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5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5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5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4" dur="2000" fill="hold"/>
                                        <p:tgtEl>
                                          <p:spTgt spid="553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6" dur="2000" fill="hold"/>
                                        <p:tgtEl>
                                          <p:spTgt spid="55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1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8" dur="2000" fill="hold"/>
                                        <p:tgtEl>
                                          <p:spTgt spid="55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0" dur="2000" fill="hold"/>
                                        <p:tgtEl>
                                          <p:spTgt spid="55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2" dur="2000" fill="hold"/>
                                        <p:tgtEl>
                                          <p:spTgt spid="553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4" dur="2000" fill="hold"/>
                                        <p:tgtEl>
                                          <p:spTgt spid="553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6" dur="2000" fill="hold"/>
                                        <p:tgtEl>
                                          <p:spTgt spid="553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3" grpId="0" animBg="1"/>
      <p:bldP spid="55313" grpId="1" animBg="1"/>
      <p:bldP spid="55314" grpId="0" animBg="1"/>
      <p:bldP spid="55314" grpId="1" animBg="1"/>
      <p:bldP spid="55315" grpId="0" animBg="1"/>
      <p:bldP spid="5531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9509" y="188640"/>
          <a:ext cx="8784979" cy="6174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4997"/>
                <a:gridCol w="1254997"/>
                <a:gridCol w="1254997"/>
                <a:gridCol w="1254997"/>
                <a:gridCol w="1254997"/>
                <a:gridCol w="1254997"/>
                <a:gridCol w="1254997"/>
              </a:tblGrid>
              <a:tr h="979136">
                <a:tc>
                  <a:txBody>
                    <a:bodyPr/>
                    <a:lstStyle/>
                    <a:p>
                      <a:r>
                        <a:rPr lang="fa-IR" sz="2000" b="1" dirty="0" smtClean="0">
                          <a:solidFill>
                            <a:schemeClr val="tx1"/>
                          </a:solidFill>
                        </a:rPr>
                        <a:t>توضیحات</a:t>
                      </a:r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000" b="1" dirty="0" smtClean="0">
                          <a:solidFill>
                            <a:schemeClr val="tx1"/>
                          </a:solidFill>
                        </a:rPr>
                        <a:t>حرکات</a:t>
                      </a:r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000" b="1" dirty="0" smtClean="0">
                          <a:solidFill>
                            <a:schemeClr val="tx1"/>
                          </a:solidFill>
                        </a:rPr>
                        <a:t>ژست</a:t>
                      </a:r>
                    </a:p>
                    <a:p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000" b="1" dirty="0" smtClean="0">
                          <a:solidFill>
                            <a:schemeClr val="tx1"/>
                          </a:solidFill>
                        </a:rPr>
                        <a:t>حالت</a:t>
                      </a:r>
                      <a:r>
                        <a:rPr lang="fa-IR" sz="2000" b="1" baseline="0" dirty="0" smtClean="0">
                          <a:solidFill>
                            <a:schemeClr val="tx1"/>
                          </a:solidFill>
                        </a:rPr>
                        <a:t> چهره</a:t>
                      </a:r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000" b="1" dirty="0" smtClean="0">
                          <a:solidFill>
                            <a:schemeClr val="tx1"/>
                          </a:solidFill>
                        </a:rPr>
                        <a:t>لحن</a:t>
                      </a:r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000" b="1" dirty="0" smtClean="0">
                          <a:solidFill>
                            <a:schemeClr val="tx1"/>
                          </a:solidFill>
                        </a:rPr>
                        <a:t>کلمات</a:t>
                      </a:r>
                    </a:p>
                    <a:p>
                      <a:r>
                        <a:rPr lang="fa-IR" sz="2000" b="1" dirty="0" smtClean="0">
                          <a:solidFill>
                            <a:schemeClr val="tx1"/>
                          </a:solidFill>
                        </a:rPr>
                        <a:t>و عبارات</a:t>
                      </a:r>
                      <a:endParaRPr lang="en-CA" sz="20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2800" b="1" dirty="0" smtClean="0">
                          <a:solidFill>
                            <a:srgbClr val="C00000"/>
                          </a:solidFill>
                        </a:rPr>
                        <a:t>سرنخها</a:t>
                      </a:r>
                      <a:endParaRPr lang="en-CA" sz="28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742214"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600" b="1" dirty="0" smtClean="0">
                          <a:solidFill>
                            <a:schemeClr val="tx1"/>
                          </a:solidFill>
                        </a:rPr>
                        <a:t>والد حامی</a:t>
                      </a:r>
                      <a:endParaRPr lang="en-CA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42214"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600" b="1" dirty="0" smtClean="0">
                          <a:solidFill>
                            <a:schemeClr val="tx1"/>
                          </a:solidFill>
                        </a:rPr>
                        <a:t>والد</a:t>
                      </a:r>
                      <a:r>
                        <a:rPr lang="fa-IR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a-IR" sz="1600" b="1" baseline="0" dirty="0" err="1" smtClean="0">
                          <a:solidFill>
                            <a:schemeClr val="tx1"/>
                          </a:solidFill>
                        </a:rPr>
                        <a:t>کنترلگر</a:t>
                      </a:r>
                      <a:r>
                        <a:rPr lang="fa-IR" sz="1600" b="1" baseline="0" dirty="0" smtClean="0">
                          <a:solidFill>
                            <a:schemeClr val="tx1"/>
                          </a:solidFill>
                        </a:rPr>
                        <a:t> و کنترل کننده</a:t>
                      </a:r>
                      <a:endParaRPr lang="en-CA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42214"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600" b="1" dirty="0" smtClean="0">
                          <a:solidFill>
                            <a:schemeClr val="tx1"/>
                          </a:solidFill>
                        </a:rPr>
                        <a:t>بالغ</a:t>
                      </a:r>
                      <a:r>
                        <a:rPr lang="fa-IR" sz="1600" b="1" baseline="0" dirty="0" smtClean="0">
                          <a:solidFill>
                            <a:schemeClr val="tx1"/>
                          </a:solidFill>
                        </a:rPr>
                        <a:t> مشاهده گر</a:t>
                      </a:r>
                      <a:endParaRPr lang="en-CA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42214"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600" b="1" dirty="0" smtClean="0">
                          <a:solidFill>
                            <a:schemeClr val="tx1"/>
                          </a:solidFill>
                        </a:rPr>
                        <a:t>بالغ مفسر</a:t>
                      </a:r>
                      <a:endParaRPr lang="en-CA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42214"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600" b="1" dirty="0" smtClean="0">
                          <a:solidFill>
                            <a:schemeClr val="tx1"/>
                          </a:solidFill>
                        </a:rPr>
                        <a:t>کودک طبیعی</a:t>
                      </a:r>
                      <a:endParaRPr lang="en-CA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42214"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600" b="1" dirty="0" smtClean="0">
                          <a:solidFill>
                            <a:schemeClr val="tx1"/>
                          </a:solidFill>
                        </a:rPr>
                        <a:t>کودک تطبیقی</a:t>
                      </a:r>
                      <a:endParaRPr lang="en-CA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42214"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a-IR" sz="1600" b="1" dirty="0" smtClean="0">
                          <a:solidFill>
                            <a:schemeClr val="tx1"/>
                          </a:solidFill>
                        </a:rPr>
                        <a:t>کودک آزرده </a:t>
                      </a:r>
                      <a:endParaRPr lang="en-CA" sz="16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5613" name="TextBox 2"/>
          <p:cNvSpPr txBox="1">
            <a:spLocks noChangeArrowheads="1"/>
          </p:cNvSpPr>
          <p:nvPr/>
        </p:nvSpPr>
        <p:spPr bwMode="auto">
          <a:xfrm>
            <a:off x="7884368" y="692696"/>
            <a:ext cx="10711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24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حالت من</a:t>
            </a:r>
            <a:endParaRPr lang="en-CA" sz="2400" b="1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639947"/>
              </p:ext>
            </p:extLst>
          </p:nvPr>
        </p:nvGraphicFramePr>
        <p:xfrm>
          <a:off x="0" y="-44095"/>
          <a:ext cx="9084450" cy="696236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222220"/>
                <a:gridCol w="1415201"/>
                <a:gridCol w="1608183"/>
                <a:gridCol w="1543856"/>
                <a:gridCol w="1736838"/>
                <a:gridCol w="1558152"/>
              </a:tblGrid>
              <a:tr h="103096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              علائم و نشانه ها</a:t>
                      </a:r>
                      <a:endParaRPr lang="en-US" sz="3200" dirty="0">
                        <a:effectLst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</a:rPr>
                        <a:t>حالت من</a:t>
                      </a:r>
                      <a:endParaRPr lang="en-US" sz="28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solidFill>
                            <a:srgbClr val="FF0000"/>
                          </a:solidFill>
                          <a:effectLst/>
                        </a:rPr>
                        <a:t>کلمات و عبارات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solidFill>
                            <a:srgbClr val="FF0000"/>
                          </a:solidFill>
                          <a:effectLst/>
                        </a:rPr>
                        <a:t>لحن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solidFill>
                            <a:srgbClr val="FF0000"/>
                          </a:solidFill>
                          <a:effectLst/>
                        </a:rPr>
                        <a:t>حالت چهره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solidFill>
                            <a:srgbClr val="FF0000"/>
                          </a:solidFill>
                          <a:effectLst/>
                        </a:rPr>
                        <a:t>ژست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solidFill>
                            <a:srgbClr val="FF0000"/>
                          </a:solidFill>
                          <a:effectLst/>
                        </a:rPr>
                        <a:t>حرکات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255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err="1">
                          <a:solidFill>
                            <a:schemeClr val="tx1"/>
                          </a:solidFill>
                          <a:effectLst/>
                        </a:rPr>
                        <a:t>والدهای</a:t>
                      </a:r>
                      <a:r>
                        <a:rPr lang="fa-IR" sz="1600" b="1" dirty="0">
                          <a:solidFill>
                            <a:schemeClr val="tx1"/>
                          </a:solidFill>
                          <a:effectLst/>
                        </a:rPr>
                        <a:t> حامی و </a:t>
                      </a:r>
                      <a:endParaRPr lang="en-US" sz="32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solidFill>
                            <a:schemeClr val="tx1"/>
                          </a:solidFill>
                          <a:effectLst/>
                        </a:rPr>
                        <a:t>تغذیه کننده</a:t>
                      </a:r>
                      <a:endParaRPr lang="en-US" sz="3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نازی، چه عالی، احسنت، بارک اله، خوبه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حمایت کننده، آرام بخش، شیرین و ...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گونه های برآمده، خنده، مهربان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 smtClean="0">
                          <a:effectLst/>
                        </a:rPr>
                        <a:t>، </a:t>
                      </a:r>
                      <a:r>
                        <a:rPr lang="fa-IR" sz="1400" dirty="0">
                          <a:effectLst/>
                        </a:rPr>
                        <a:t>حالت بغل کردن، بازوان گشاده و ...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نوازش کردن، دست روی سرکشیدن، حرکت سر برای تایید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255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solidFill>
                            <a:schemeClr val="tx1"/>
                          </a:solidFill>
                          <a:effectLst/>
                        </a:rPr>
                        <a:t>والد کنترل کننده و سرزنشگر</a:t>
                      </a:r>
                      <a:endParaRPr lang="en-US" sz="3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باید، همیشه، هیچوقت، اصلاً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انتقادی ، دستوری، </a:t>
                      </a:r>
                      <a:r>
                        <a:rPr lang="fa-IR" sz="1400" dirty="0" err="1">
                          <a:effectLst/>
                        </a:rPr>
                        <a:t>تحکمی</a:t>
                      </a:r>
                      <a:r>
                        <a:rPr lang="fa-IR" sz="1400" dirty="0">
                          <a:effectLst/>
                        </a:rPr>
                        <a:t>، </a:t>
                      </a:r>
                      <a:r>
                        <a:rPr lang="fa-IR" sz="1400" dirty="0" err="1">
                          <a:effectLst/>
                        </a:rPr>
                        <a:t>انزجاری</a:t>
                      </a:r>
                      <a:r>
                        <a:rPr lang="fa-IR" sz="1400" dirty="0">
                          <a:effectLst/>
                        </a:rPr>
                        <a:t> و ...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ابروهای درهم رفته، چین پیشانی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دست ها به </a:t>
                      </a:r>
                      <a:r>
                        <a:rPr lang="fa-IR" sz="1400" dirty="0" smtClean="0">
                          <a:effectLst/>
                        </a:rPr>
                        <a:t>کمر</a:t>
                      </a:r>
                      <a:endParaRPr lang="en-US" sz="1400" dirty="0" smtClean="0">
                        <a:effectLst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smtClean="0">
                          <a:effectLst/>
                        </a:rPr>
                        <a:t>دست قفل در سینه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حرکت انگشت سبابه، سرتکان دادن، دستها به طرفین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61030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solidFill>
                            <a:schemeClr val="tx1"/>
                          </a:solidFill>
                          <a:effectLst/>
                        </a:rPr>
                        <a:t>بالغ مشاهده گر</a:t>
                      </a:r>
                      <a:endParaRPr lang="en-US" sz="3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چندتا، کی، کجا،چی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همراه، هماهنگ، قاطع و پرسشگر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متوجه، پرسشگر، جمع کردن چشم ها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خم شده و به جلو متمرکز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حرکات چرخشی دست، حرکات پرسشی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255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solidFill>
                            <a:schemeClr val="tx1"/>
                          </a:solidFill>
                          <a:effectLst/>
                        </a:rPr>
                        <a:t>بالغ مفسر</a:t>
                      </a:r>
                      <a:endParaRPr lang="en-US" sz="3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به نظر من، احتمالا، شاید، پس، به این نتیجه می رسیم که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متوجه، آرام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 err="1">
                          <a:effectLst/>
                        </a:rPr>
                        <a:t>فکور،حرکات</a:t>
                      </a:r>
                      <a:r>
                        <a:rPr lang="fa-IR" sz="1400" dirty="0">
                          <a:effectLst/>
                        </a:rPr>
                        <a:t> چشم و ...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دست زیر چانه، انگشت سبابه روی گونه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سرانگشت ها را به هم گذاشتن، انگشت روی کف دست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67656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solidFill>
                            <a:schemeClr val="tx1"/>
                          </a:solidFill>
                          <a:effectLst/>
                        </a:rPr>
                        <a:t>کودک طبیعی</a:t>
                      </a:r>
                      <a:endParaRPr lang="en-US" sz="3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دلم می خواد، وای، یه عالمه، چه قشنگ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رها، پر سروصدا و پرانرژی ، کشدار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باز، رها، متناسب، با احساس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راحت، بی قید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حرکات آزاد، چالاک و متناسب با احساس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67656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solidFill>
                            <a:schemeClr val="tx1"/>
                          </a:solidFill>
                          <a:effectLst/>
                        </a:rPr>
                        <a:t>کودک تطبیق یافته</a:t>
                      </a:r>
                      <a:endParaRPr lang="en-US" sz="3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چَشم، هرچی شما بگید، باشه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مصالحه جو، ملتمسانه 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خجالت زده، سرخ شده، چشم ها رو به پائین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جمع و جور، دست ها پایین قفل، </a:t>
                      </a:r>
                      <a:r>
                        <a:rPr lang="fa-IR" sz="1400" dirty="0" err="1">
                          <a:effectLst/>
                        </a:rPr>
                        <a:t>سربه</a:t>
                      </a:r>
                      <a:r>
                        <a:rPr lang="fa-IR" sz="1400" dirty="0">
                          <a:effectLst/>
                        </a:rPr>
                        <a:t> زیر و ...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تعظیم کردن، خم شدن، حالت اطاعت و ...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255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solidFill>
                            <a:schemeClr val="tx1"/>
                          </a:solidFill>
                          <a:effectLst/>
                        </a:rPr>
                        <a:t>کودک آزرده</a:t>
                      </a:r>
                      <a:endParaRPr lang="en-US" sz="32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من احمق، خراب کردم، هیچکس مرا دوست ندارد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نالان، بدگمان، سرخورده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مأیوس، ناامید، درهم رفته ،لبها آویزان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effectLst/>
                        </a:rPr>
                        <a:t>گردن کج، آشفته، خمیده و ...</a:t>
                      </a:r>
                      <a:endParaRPr lang="en-US" sz="140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effectLst/>
                        </a:rPr>
                        <a:t>حرکات کند، کشدار و زوری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700773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Oval 5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563" name="Oval 6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564" name="Oval 7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dirty="0" smtClean="0">
                <a:latin typeface="Arial" pitchFamily="34" charset="0"/>
                <a:cs typeface="Arial" pitchFamily="34" charset="0"/>
              </a:rPr>
              <a:t>بالغ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565" name="Oval 11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566" name="Oval 12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567" name="Oval 13"/>
          <p:cNvSpPr>
            <a:spLocks noChangeArrowheads="1"/>
          </p:cNvSpPr>
          <p:nvPr/>
        </p:nvSpPr>
        <p:spPr bwMode="auto">
          <a:xfrm>
            <a:off x="15478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dirty="0" smtClean="0">
                <a:latin typeface="Arial" pitchFamily="34" charset="0"/>
                <a:cs typeface="Arial" pitchFamily="34" charset="0"/>
              </a:rPr>
              <a:t>کودک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568" name="AutoShape 15"/>
          <p:cNvSpPr>
            <a:spLocks noChangeArrowheads="1"/>
          </p:cNvSpPr>
          <p:nvPr/>
        </p:nvSpPr>
        <p:spPr bwMode="auto">
          <a:xfrm>
            <a:off x="3563938" y="3429000"/>
            <a:ext cx="2447925" cy="287338"/>
          </a:xfrm>
          <a:prstGeom prst="rightArrow">
            <a:avLst>
              <a:gd name="adj1" fmla="val 50000"/>
              <a:gd name="adj2" fmla="val 21298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569" name="AutoShape 17"/>
          <p:cNvSpPr>
            <a:spLocks noChangeArrowheads="1"/>
          </p:cNvSpPr>
          <p:nvPr/>
        </p:nvSpPr>
        <p:spPr bwMode="auto">
          <a:xfrm>
            <a:off x="3276600" y="3213100"/>
            <a:ext cx="2447925" cy="215900"/>
          </a:xfrm>
          <a:prstGeom prst="leftArrow">
            <a:avLst>
              <a:gd name="adj1" fmla="val 50000"/>
              <a:gd name="adj2" fmla="val 28345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570" name="Text Box 18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66571" name="Text Box 19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66572" name="TextBox 11"/>
          <p:cNvSpPr txBox="1">
            <a:spLocks noChangeArrowheads="1"/>
          </p:cNvSpPr>
          <p:nvPr/>
        </p:nvSpPr>
        <p:spPr bwMode="auto">
          <a:xfrm>
            <a:off x="3214688" y="6215063"/>
            <a:ext cx="24208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28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ارتباط متقابل </a:t>
            </a:r>
            <a:r>
              <a:rPr lang="fa-IR" sz="280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مکمل</a:t>
            </a:r>
            <a:endParaRPr lang="en-US" sz="280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 animBg="1"/>
      <p:bldP spid="66563" grpId="0" animBg="1"/>
      <p:bldP spid="66564" grpId="0" animBg="1"/>
      <p:bldP spid="66565" grpId="0" animBg="1"/>
      <p:bldP spid="66566" grpId="0" animBg="1"/>
      <p:bldP spid="66567" grpId="0" animBg="1"/>
      <p:bldP spid="66568" grpId="0" animBg="1"/>
      <p:bldP spid="66569" grpId="0" animBg="1"/>
      <p:bldP spid="6657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587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588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589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dirty="0" smtClean="0">
                <a:latin typeface="Arial" pitchFamily="34" charset="0"/>
                <a:cs typeface="Arial" pitchFamily="34" charset="0"/>
              </a:rPr>
              <a:t>والد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590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591" name="Oval 7"/>
          <p:cNvSpPr>
            <a:spLocks noChangeArrowheads="1"/>
          </p:cNvSpPr>
          <p:nvPr/>
        </p:nvSpPr>
        <p:spPr bwMode="auto">
          <a:xfrm>
            <a:off x="15478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592" name="AutoShape 8"/>
          <p:cNvSpPr>
            <a:spLocks noChangeArrowheads="1"/>
          </p:cNvSpPr>
          <p:nvPr/>
        </p:nvSpPr>
        <p:spPr bwMode="auto">
          <a:xfrm>
            <a:off x="3563938" y="3429000"/>
            <a:ext cx="2447925" cy="287338"/>
          </a:xfrm>
          <a:prstGeom prst="rightArrow">
            <a:avLst>
              <a:gd name="adj1" fmla="val 50000"/>
              <a:gd name="adj2" fmla="val 21298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593" name="Text Box 10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67594" name="Text Box 11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67595" name="Rectangle 11"/>
          <p:cNvSpPr>
            <a:spLocks noChangeArrowheads="1"/>
          </p:cNvSpPr>
          <p:nvPr/>
        </p:nvSpPr>
        <p:spPr bwMode="auto">
          <a:xfrm>
            <a:off x="3286125" y="6334125"/>
            <a:ext cx="25490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a-IR" sz="28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ارتباط متقابل </a:t>
            </a:r>
            <a:r>
              <a:rPr lang="fa-IR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متقاطع</a:t>
            </a:r>
            <a:endParaRPr lang="en-US" sz="28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596" name="AutoShape 8"/>
          <p:cNvSpPr>
            <a:spLocks noChangeArrowheads="1"/>
          </p:cNvSpPr>
          <p:nvPr/>
        </p:nvSpPr>
        <p:spPr bwMode="auto">
          <a:xfrm rot="7925474">
            <a:off x="2282826" y="3298825"/>
            <a:ext cx="4608512" cy="287337"/>
          </a:xfrm>
          <a:prstGeom prst="rightArrow">
            <a:avLst>
              <a:gd name="adj1" fmla="val 50000"/>
              <a:gd name="adj2" fmla="val 2130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fa-IR" dirty="0" smtClean="0">
                <a:latin typeface="Arial" pitchFamily="34" charset="0"/>
                <a:cs typeface="Arial" pitchFamily="34" charset="0"/>
              </a:rPr>
              <a:t>             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6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animBg="1"/>
      <p:bldP spid="67587" grpId="0" animBg="1"/>
      <p:bldP spid="67588" grpId="0" animBg="1"/>
      <p:bldP spid="67589" grpId="0" animBg="1"/>
      <p:bldP spid="67590" grpId="0" animBg="1"/>
      <p:bldP spid="67591" grpId="0" animBg="1"/>
      <p:bldP spid="67592" grpId="0" animBg="1"/>
      <p:bldP spid="67595" grpId="0"/>
      <p:bldP spid="6759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611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612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613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614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615" name="Oval 7"/>
          <p:cNvSpPr>
            <a:spLocks noChangeArrowheads="1"/>
          </p:cNvSpPr>
          <p:nvPr/>
        </p:nvSpPr>
        <p:spPr bwMode="auto">
          <a:xfrm>
            <a:off x="15478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616" name="AutoShape 8"/>
          <p:cNvSpPr>
            <a:spLocks noChangeArrowheads="1"/>
          </p:cNvSpPr>
          <p:nvPr/>
        </p:nvSpPr>
        <p:spPr bwMode="auto">
          <a:xfrm>
            <a:off x="3563938" y="3429000"/>
            <a:ext cx="2447925" cy="287338"/>
          </a:xfrm>
          <a:prstGeom prst="rightArrow">
            <a:avLst>
              <a:gd name="adj1" fmla="val 50000"/>
              <a:gd name="adj2" fmla="val 21298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617" name="Text Box 10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68618" name="Text Box 11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12" name="AutoShape 8"/>
          <p:cNvSpPr>
            <a:spLocks noChangeArrowheads="1"/>
          </p:cNvSpPr>
          <p:nvPr/>
        </p:nvSpPr>
        <p:spPr bwMode="auto">
          <a:xfrm rot="14023079">
            <a:off x="2282826" y="3298825"/>
            <a:ext cx="4608512" cy="287337"/>
          </a:xfrm>
          <a:prstGeom prst="rightArrow">
            <a:avLst>
              <a:gd name="adj1" fmla="val 50000"/>
              <a:gd name="adj2" fmla="val 2130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animBg="1"/>
      <p:bldP spid="68611" grpId="0" animBg="1"/>
      <p:bldP spid="68612" grpId="0" animBg="1"/>
      <p:bldP spid="68613" grpId="0" animBg="1"/>
      <p:bldP spid="68614" grpId="0" animBg="1"/>
      <p:bldP spid="68615" grpId="0" animBg="1"/>
      <p:bldP spid="68616" grpId="0" animBg="1"/>
      <p:bldP spid="12" grpId="2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635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636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637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638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639" name="Oval 7"/>
          <p:cNvSpPr>
            <a:spLocks noChangeArrowheads="1"/>
          </p:cNvSpPr>
          <p:nvPr/>
        </p:nvSpPr>
        <p:spPr bwMode="auto">
          <a:xfrm>
            <a:off x="15478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640" name="Text Box 10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69641" name="Text Box 11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69642" name="Line 13"/>
          <p:cNvSpPr>
            <a:spLocks noChangeShapeType="1"/>
          </p:cNvSpPr>
          <p:nvPr/>
        </p:nvSpPr>
        <p:spPr bwMode="auto">
          <a:xfrm>
            <a:off x="3492500" y="1844675"/>
            <a:ext cx="2374900" cy="2952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643" name="Line 14"/>
          <p:cNvSpPr>
            <a:spLocks noChangeShapeType="1"/>
          </p:cNvSpPr>
          <p:nvPr/>
        </p:nvSpPr>
        <p:spPr bwMode="auto">
          <a:xfrm flipH="1" flipV="1">
            <a:off x="3132138" y="2205038"/>
            <a:ext cx="2519362" cy="30241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Oval 2"/>
          <p:cNvSpPr>
            <a:spLocks noChangeArrowheads="1"/>
          </p:cNvSpPr>
          <p:nvPr/>
        </p:nvSpPr>
        <p:spPr bwMode="auto">
          <a:xfrm>
            <a:off x="5643563" y="500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659" name="Oval 3"/>
          <p:cNvSpPr>
            <a:spLocks noChangeArrowheads="1"/>
          </p:cNvSpPr>
          <p:nvPr/>
        </p:nvSpPr>
        <p:spPr bwMode="auto">
          <a:xfrm>
            <a:off x="5643563" y="4389438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660" name="Oval 4"/>
          <p:cNvSpPr>
            <a:spLocks noChangeArrowheads="1"/>
          </p:cNvSpPr>
          <p:nvPr/>
        </p:nvSpPr>
        <p:spPr bwMode="auto">
          <a:xfrm>
            <a:off x="5716588" y="2444750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661" name="Oval 5"/>
          <p:cNvSpPr>
            <a:spLocks noChangeArrowheads="1"/>
          </p:cNvSpPr>
          <p:nvPr/>
        </p:nvSpPr>
        <p:spPr bwMode="auto">
          <a:xfrm>
            <a:off x="1539875" y="57308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662" name="Oval 6"/>
          <p:cNvSpPr>
            <a:spLocks noChangeArrowheads="1"/>
          </p:cNvSpPr>
          <p:nvPr/>
        </p:nvSpPr>
        <p:spPr bwMode="auto">
          <a:xfrm>
            <a:off x="1611313" y="2516188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663" name="Oval 7"/>
          <p:cNvSpPr>
            <a:spLocks noChangeArrowheads="1"/>
          </p:cNvSpPr>
          <p:nvPr/>
        </p:nvSpPr>
        <p:spPr bwMode="auto">
          <a:xfrm>
            <a:off x="1539875" y="44608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747713" y="28416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7856538" y="365125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70666" name="Line 10"/>
          <p:cNvSpPr>
            <a:spLocks noChangeShapeType="1"/>
          </p:cNvSpPr>
          <p:nvPr/>
        </p:nvSpPr>
        <p:spPr bwMode="auto">
          <a:xfrm>
            <a:off x="3484563" y="1868488"/>
            <a:ext cx="2374900" cy="2952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667" name="Line 12"/>
          <p:cNvSpPr>
            <a:spLocks noChangeShapeType="1"/>
          </p:cNvSpPr>
          <p:nvPr/>
        </p:nvSpPr>
        <p:spPr bwMode="auto">
          <a:xfrm flipH="1">
            <a:off x="2928938" y="3357563"/>
            <a:ext cx="3214687" cy="4603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683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684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685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686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687" name="Oval 7"/>
          <p:cNvSpPr>
            <a:spLocks noChangeArrowheads="1"/>
          </p:cNvSpPr>
          <p:nvPr/>
        </p:nvSpPr>
        <p:spPr bwMode="auto">
          <a:xfrm>
            <a:off x="15478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71690" name="Line 10"/>
          <p:cNvSpPr>
            <a:spLocks noChangeShapeType="1"/>
          </p:cNvSpPr>
          <p:nvPr/>
        </p:nvSpPr>
        <p:spPr bwMode="auto">
          <a:xfrm>
            <a:off x="3492500" y="1844675"/>
            <a:ext cx="2374900" cy="2952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691" name="Line 12"/>
          <p:cNvSpPr>
            <a:spLocks noChangeShapeType="1"/>
          </p:cNvSpPr>
          <p:nvPr/>
        </p:nvSpPr>
        <p:spPr bwMode="auto">
          <a:xfrm flipH="1">
            <a:off x="3348038" y="1916113"/>
            <a:ext cx="2519362" cy="29527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707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708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709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710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711" name="Oval 7"/>
          <p:cNvSpPr>
            <a:spLocks noChangeArrowheads="1"/>
          </p:cNvSpPr>
          <p:nvPr/>
        </p:nvSpPr>
        <p:spPr bwMode="auto">
          <a:xfrm>
            <a:off x="1571625" y="435768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72714" name="Line 10"/>
          <p:cNvSpPr>
            <a:spLocks noChangeShapeType="1"/>
          </p:cNvSpPr>
          <p:nvPr/>
        </p:nvSpPr>
        <p:spPr bwMode="auto">
          <a:xfrm flipH="1">
            <a:off x="3214688" y="2071688"/>
            <a:ext cx="2928937" cy="307181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715" name="Line 12"/>
          <p:cNvSpPr>
            <a:spLocks noChangeShapeType="1"/>
          </p:cNvSpPr>
          <p:nvPr/>
        </p:nvSpPr>
        <p:spPr bwMode="auto">
          <a:xfrm flipV="1">
            <a:off x="3143250" y="1785938"/>
            <a:ext cx="2857500" cy="292893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731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732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733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734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735" name="Oval 7"/>
          <p:cNvSpPr>
            <a:spLocks noChangeArrowheads="1"/>
          </p:cNvSpPr>
          <p:nvPr/>
        </p:nvSpPr>
        <p:spPr bwMode="auto">
          <a:xfrm>
            <a:off x="1571625" y="435768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73738" name="Line 10"/>
          <p:cNvSpPr>
            <a:spLocks noChangeShapeType="1"/>
          </p:cNvSpPr>
          <p:nvPr/>
        </p:nvSpPr>
        <p:spPr bwMode="auto">
          <a:xfrm flipH="1" flipV="1">
            <a:off x="3071813" y="3500438"/>
            <a:ext cx="3000375" cy="7143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739" name="Line 12"/>
          <p:cNvSpPr>
            <a:spLocks noChangeShapeType="1"/>
          </p:cNvSpPr>
          <p:nvPr/>
        </p:nvSpPr>
        <p:spPr bwMode="auto">
          <a:xfrm flipV="1">
            <a:off x="3143250" y="1785938"/>
            <a:ext cx="2857500" cy="292893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755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756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757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758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759" name="Oval 7"/>
          <p:cNvSpPr>
            <a:spLocks noChangeArrowheads="1"/>
          </p:cNvSpPr>
          <p:nvPr/>
        </p:nvSpPr>
        <p:spPr bwMode="auto">
          <a:xfrm>
            <a:off x="1571625" y="435768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4761" name="Text Box 9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74762" name="Line 10"/>
          <p:cNvSpPr>
            <a:spLocks noChangeShapeType="1"/>
          </p:cNvSpPr>
          <p:nvPr/>
        </p:nvSpPr>
        <p:spPr bwMode="auto">
          <a:xfrm flipV="1">
            <a:off x="3367693" y="1448594"/>
            <a:ext cx="2547153" cy="3492574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763" name="Line 12"/>
          <p:cNvSpPr>
            <a:spLocks noChangeShapeType="1"/>
          </p:cNvSpPr>
          <p:nvPr/>
        </p:nvSpPr>
        <p:spPr bwMode="auto">
          <a:xfrm flipH="1" flipV="1">
            <a:off x="3275994" y="1628799"/>
            <a:ext cx="2592150" cy="324036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4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779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780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781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782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783" name="Oval 7"/>
          <p:cNvSpPr>
            <a:spLocks noChangeArrowheads="1"/>
          </p:cNvSpPr>
          <p:nvPr/>
        </p:nvSpPr>
        <p:spPr bwMode="auto">
          <a:xfrm>
            <a:off x="15478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784" name="AutoShape 8"/>
          <p:cNvSpPr>
            <a:spLocks noChangeArrowheads="1"/>
          </p:cNvSpPr>
          <p:nvPr/>
        </p:nvSpPr>
        <p:spPr bwMode="auto">
          <a:xfrm>
            <a:off x="3419475" y="1412875"/>
            <a:ext cx="2447925" cy="287338"/>
          </a:xfrm>
          <a:prstGeom prst="rightArrow">
            <a:avLst>
              <a:gd name="adj1" fmla="val 50000"/>
              <a:gd name="adj2" fmla="val 21298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785" name="AutoShape 9"/>
          <p:cNvSpPr>
            <a:spLocks noChangeArrowheads="1"/>
          </p:cNvSpPr>
          <p:nvPr/>
        </p:nvSpPr>
        <p:spPr bwMode="auto">
          <a:xfrm>
            <a:off x="3276600" y="1844675"/>
            <a:ext cx="2447925" cy="215900"/>
          </a:xfrm>
          <a:prstGeom prst="leftArrow">
            <a:avLst>
              <a:gd name="adj1" fmla="val 50000"/>
              <a:gd name="adj2" fmla="val 28345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803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804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805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806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807" name="Oval 7"/>
          <p:cNvSpPr>
            <a:spLocks noChangeArrowheads="1"/>
          </p:cNvSpPr>
          <p:nvPr/>
        </p:nvSpPr>
        <p:spPr bwMode="auto">
          <a:xfrm>
            <a:off x="15478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76810" name="Line 13"/>
          <p:cNvSpPr>
            <a:spLocks noChangeShapeType="1"/>
          </p:cNvSpPr>
          <p:nvPr/>
        </p:nvSpPr>
        <p:spPr bwMode="auto">
          <a:xfrm flipV="1">
            <a:off x="3563938" y="1844675"/>
            <a:ext cx="2303462" cy="1368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811" name="Line 14"/>
          <p:cNvSpPr>
            <a:spLocks noChangeShapeType="1"/>
          </p:cNvSpPr>
          <p:nvPr/>
        </p:nvSpPr>
        <p:spPr bwMode="auto">
          <a:xfrm flipH="1">
            <a:off x="3348038" y="1412875"/>
            <a:ext cx="2303462" cy="14398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827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828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829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830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831" name="Oval 7"/>
          <p:cNvSpPr>
            <a:spLocks noChangeArrowheads="1"/>
          </p:cNvSpPr>
          <p:nvPr/>
        </p:nvSpPr>
        <p:spPr bwMode="auto">
          <a:xfrm>
            <a:off x="15478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832" name="Text Box 10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7833" name="Text Box 11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77834" name="Line 12"/>
          <p:cNvSpPr>
            <a:spLocks noChangeShapeType="1"/>
          </p:cNvSpPr>
          <p:nvPr/>
        </p:nvSpPr>
        <p:spPr bwMode="auto">
          <a:xfrm flipH="1" flipV="1">
            <a:off x="3563938" y="3357563"/>
            <a:ext cx="2232025" cy="15843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835" name="Line 13"/>
          <p:cNvSpPr>
            <a:spLocks noChangeShapeType="1"/>
          </p:cNvSpPr>
          <p:nvPr/>
        </p:nvSpPr>
        <p:spPr bwMode="auto">
          <a:xfrm>
            <a:off x="3419475" y="3860800"/>
            <a:ext cx="2232025" cy="14398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Oval 2"/>
          <p:cNvSpPr>
            <a:spLocks noChangeArrowheads="1"/>
          </p:cNvSpPr>
          <p:nvPr/>
        </p:nvSpPr>
        <p:spPr bwMode="auto">
          <a:xfrm>
            <a:off x="5651500" y="476250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851" name="Oval 3"/>
          <p:cNvSpPr>
            <a:spLocks noChangeArrowheads="1"/>
          </p:cNvSpPr>
          <p:nvPr/>
        </p:nvSpPr>
        <p:spPr bwMode="auto">
          <a:xfrm>
            <a:off x="5651500" y="436562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852" name="Oval 4"/>
          <p:cNvSpPr>
            <a:spLocks noChangeArrowheads="1"/>
          </p:cNvSpPr>
          <p:nvPr/>
        </p:nvSpPr>
        <p:spPr bwMode="auto">
          <a:xfrm>
            <a:off x="5724525" y="2420938"/>
            <a:ext cx="1944688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853" name="Oval 5"/>
          <p:cNvSpPr>
            <a:spLocks noChangeArrowheads="1"/>
          </p:cNvSpPr>
          <p:nvPr/>
        </p:nvSpPr>
        <p:spPr bwMode="auto">
          <a:xfrm>
            <a:off x="1547813" y="549275"/>
            <a:ext cx="1944687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والد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854" name="Oval 6"/>
          <p:cNvSpPr>
            <a:spLocks noChangeArrowheads="1"/>
          </p:cNvSpPr>
          <p:nvPr/>
        </p:nvSpPr>
        <p:spPr bwMode="auto">
          <a:xfrm>
            <a:off x="1619250" y="2492375"/>
            <a:ext cx="1944688" cy="1944688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بالغ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855" name="Oval 7"/>
          <p:cNvSpPr>
            <a:spLocks noChangeArrowheads="1"/>
          </p:cNvSpPr>
          <p:nvPr/>
        </p:nvSpPr>
        <p:spPr bwMode="auto">
          <a:xfrm>
            <a:off x="1547813" y="4437063"/>
            <a:ext cx="1944687" cy="1944687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mtClean="0">
                <a:latin typeface="Arial" pitchFamily="34" charset="0"/>
                <a:cs typeface="Arial" pitchFamily="34" charset="0"/>
              </a:rPr>
              <a:t>کودک</a:t>
            </a: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856" name="AutoShape 8"/>
          <p:cNvSpPr>
            <a:spLocks noChangeArrowheads="1"/>
          </p:cNvSpPr>
          <p:nvPr/>
        </p:nvSpPr>
        <p:spPr bwMode="auto">
          <a:xfrm>
            <a:off x="3419475" y="5300663"/>
            <a:ext cx="2447925" cy="287337"/>
          </a:xfrm>
          <a:prstGeom prst="rightArrow">
            <a:avLst>
              <a:gd name="adj1" fmla="val 50000"/>
              <a:gd name="adj2" fmla="val 21298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857" name="AutoShape 9"/>
          <p:cNvSpPr>
            <a:spLocks noChangeArrowheads="1"/>
          </p:cNvSpPr>
          <p:nvPr/>
        </p:nvSpPr>
        <p:spPr bwMode="auto">
          <a:xfrm>
            <a:off x="3203575" y="5084763"/>
            <a:ext cx="2447925" cy="215900"/>
          </a:xfrm>
          <a:prstGeom prst="leftArrow">
            <a:avLst>
              <a:gd name="adj1" fmla="val 50000"/>
              <a:gd name="adj2" fmla="val 28345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858" name="Text Box 10"/>
          <p:cNvSpPr txBox="1">
            <a:spLocks noChangeArrowheads="1"/>
          </p:cNvSpPr>
          <p:nvPr/>
        </p:nvSpPr>
        <p:spPr bwMode="auto">
          <a:xfrm>
            <a:off x="755650" y="260350"/>
            <a:ext cx="5905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78859" name="Text Box 11"/>
          <p:cNvSpPr txBox="1">
            <a:spLocks noChangeArrowheads="1"/>
          </p:cNvSpPr>
          <p:nvPr/>
        </p:nvSpPr>
        <p:spPr bwMode="auto">
          <a:xfrm>
            <a:off x="7864475" y="341313"/>
            <a:ext cx="5905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537" y="0"/>
            <a:ext cx="92725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7775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fa-IR" altLang="en-US" sz="4000" dirty="0" smtClean="0">
                <a:solidFill>
                  <a:srgbClr val="FFFFFF"/>
                </a:solidFill>
                <a:cs typeface="B Homa" pitchFamily="2" charset="-78"/>
              </a:rPr>
              <a:t>شیوه های برخورد در ارتباطات خانوادگی</a:t>
            </a:r>
            <a:endParaRPr lang="en-US" altLang="en-US" sz="4000" dirty="0" smtClean="0">
              <a:solidFill>
                <a:srgbClr val="FFFFFF"/>
              </a:solidFill>
              <a:cs typeface="B Homa" pitchFamily="2" charset="-78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a-IR" altLang="en-US" sz="4800" b="1" dirty="0" smtClean="0">
                <a:solidFill>
                  <a:srgbClr val="FFFF99"/>
                </a:solidFill>
                <a:cs typeface="B Koodak" pitchFamily="2" charset="-78"/>
              </a:rPr>
              <a:t>برنده -  بازنده</a:t>
            </a:r>
          </a:p>
          <a:p>
            <a:pPr eaLnBrk="1" hangingPunct="1"/>
            <a:r>
              <a:rPr lang="fa-IR" altLang="en-US" sz="4800" b="1" dirty="0" smtClean="0">
                <a:solidFill>
                  <a:srgbClr val="FFFF99"/>
                </a:solidFill>
                <a:cs typeface="B Koodak" pitchFamily="2" charset="-78"/>
              </a:rPr>
              <a:t>بازنده  - برنده</a:t>
            </a:r>
          </a:p>
          <a:p>
            <a:pPr eaLnBrk="1" hangingPunct="1"/>
            <a:r>
              <a:rPr lang="fa-IR" altLang="en-US" sz="4800" b="1" dirty="0" smtClean="0">
                <a:solidFill>
                  <a:srgbClr val="FFFF99"/>
                </a:solidFill>
                <a:cs typeface="B Koodak" pitchFamily="2" charset="-78"/>
              </a:rPr>
              <a:t>بازنده  - بازنده</a:t>
            </a:r>
          </a:p>
          <a:p>
            <a:pPr eaLnBrk="1" hangingPunct="1"/>
            <a:r>
              <a:rPr lang="fa-IR" altLang="en-US" sz="4800" b="1" dirty="0" smtClean="0">
                <a:solidFill>
                  <a:srgbClr val="FFFF99"/>
                </a:solidFill>
                <a:cs typeface="B Koodak" pitchFamily="2" charset="-78"/>
              </a:rPr>
              <a:t>برنده - غیر بازنده</a:t>
            </a:r>
          </a:p>
          <a:p>
            <a:pPr eaLnBrk="1" hangingPunct="1"/>
            <a:r>
              <a:rPr lang="fa-IR" altLang="en-US" sz="4800" b="1" dirty="0" smtClean="0">
                <a:solidFill>
                  <a:srgbClr val="FFFF99"/>
                </a:solidFill>
                <a:cs typeface="B Koodak" pitchFamily="2" charset="-78"/>
              </a:rPr>
              <a:t>برنده -  برنده</a:t>
            </a:r>
            <a:endParaRPr lang="en-US" altLang="en-US" sz="4800" b="1" dirty="0" smtClean="0">
              <a:solidFill>
                <a:srgbClr val="FFFF99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593770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defRPr/>
            </a:pPr>
            <a:r>
              <a:rPr lang="fa-IR" dirty="0" smtClean="0"/>
              <a:t>برنده - بازنده</a:t>
            </a:r>
            <a:endParaRPr lang="en-US" dirty="0" smtClean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mtClean="0"/>
              <a:t>تحکم</a:t>
            </a:r>
          </a:p>
          <a:p>
            <a:r>
              <a:rPr lang="fa-IR" smtClean="0"/>
              <a:t>سلطه جویی </a:t>
            </a:r>
          </a:p>
          <a:p>
            <a:r>
              <a:rPr lang="fa-IR" smtClean="0"/>
              <a:t>زورگفتن</a:t>
            </a:r>
          </a:p>
          <a:p>
            <a:r>
              <a:rPr lang="fa-IR" smtClean="0"/>
              <a:t>حرف خود را به کرسی نشاندن</a:t>
            </a:r>
          </a:p>
          <a:p>
            <a:r>
              <a:rPr lang="fa-IR" smtClean="0"/>
              <a:t>......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0849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defRPr/>
            </a:pPr>
            <a:r>
              <a:rPr lang="fa-IR" dirty="0" smtClean="0"/>
              <a:t>بازنده - برنده</a:t>
            </a:r>
            <a:endParaRPr lang="en-US" dirty="0" smtClean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mtClean="0"/>
              <a:t>کوتاه آمدن</a:t>
            </a:r>
          </a:p>
          <a:p>
            <a:r>
              <a:rPr lang="fa-IR" smtClean="0"/>
              <a:t>زیر بار رفتن</a:t>
            </a:r>
          </a:p>
          <a:p>
            <a:r>
              <a:rPr lang="fa-IR" smtClean="0"/>
              <a:t>تحمل کردن</a:t>
            </a:r>
          </a:p>
          <a:p>
            <a:r>
              <a:rPr lang="fa-IR" smtClean="0"/>
              <a:t>فرار</a:t>
            </a:r>
          </a:p>
          <a:p>
            <a:r>
              <a:rPr lang="fa-IR" smtClean="0"/>
              <a:t>ترسیدن</a:t>
            </a:r>
          </a:p>
          <a:p>
            <a:r>
              <a:rPr lang="fa-IR" smtClean="0"/>
              <a:t>قهر کردن</a:t>
            </a:r>
          </a:p>
          <a:p>
            <a:r>
              <a:rPr lang="fa-IR" smtClean="0"/>
              <a:t>.....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6341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defRPr/>
            </a:pPr>
            <a:r>
              <a:rPr lang="fa-IR" smtClean="0"/>
              <a:t>بازنده - بازنده</a:t>
            </a:r>
            <a:endParaRPr lang="en-US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mtClean="0"/>
              <a:t>دعوا</a:t>
            </a:r>
          </a:p>
          <a:p>
            <a:r>
              <a:rPr lang="fa-IR" smtClean="0"/>
              <a:t>کتک کاری </a:t>
            </a:r>
          </a:p>
          <a:p>
            <a:r>
              <a:rPr lang="fa-IR" smtClean="0"/>
              <a:t>پرخاشگری</a:t>
            </a:r>
          </a:p>
          <a:p>
            <a:r>
              <a:rPr lang="fa-IR" smtClean="0"/>
              <a:t>سازش</a:t>
            </a:r>
          </a:p>
          <a:p>
            <a:r>
              <a:rPr lang="fa-IR" smtClean="0"/>
              <a:t>قصه دیگ و سر سگ</a:t>
            </a:r>
          </a:p>
          <a:p>
            <a:r>
              <a:rPr lang="fa-IR" smtClean="0"/>
              <a:t>نه من نه تو</a:t>
            </a:r>
            <a:endParaRPr lang="en-US" smtClean="0"/>
          </a:p>
        </p:txBody>
      </p:sp>
      <p:pic>
        <p:nvPicPr>
          <p:cNvPr id="20484" name="Picture 3" descr="imagesCARRJX1V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43375"/>
            <a:ext cx="3830638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6429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defRPr/>
            </a:pPr>
            <a:r>
              <a:rPr lang="fa-IR" smtClean="0"/>
              <a:t>برنده- غیر بازنده</a:t>
            </a:r>
            <a:endParaRPr lang="en-US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mtClean="0"/>
              <a:t>مقابله</a:t>
            </a:r>
          </a:p>
          <a:p>
            <a:r>
              <a:rPr lang="fa-IR" smtClean="0"/>
              <a:t>احقاق حق</a:t>
            </a:r>
          </a:p>
          <a:p>
            <a:r>
              <a:rPr lang="fa-IR" smtClean="0"/>
              <a:t>بخشش</a:t>
            </a:r>
          </a:p>
          <a:p>
            <a:r>
              <a:rPr lang="fa-IR" smtClean="0"/>
              <a:t>همکاری</a:t>
            </a:r>
          </a:p>
          <a:p>
            <a:r>
              <a:rPr lang="fa-IR" smtClean="0"/>
              <a:t>.......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5735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defRPr/>
            </a:pPr>
            <a:r>
              <a:rPr lang="fa-IR" smtClean="0"/>
              <a:t>برنده - برنده</a:t>
            </a:r>
            <a:endParaRPr lang="en-US" smtClean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0" y="1428750"/>
            <a:ext cx="7386638" cy="4497388"/>
          </a:xfrm>
        </p:spPr>
        <p:txBody>
          <a:bodyPr/>
          <a:lstStyle/>
          <a:p>
            <a:r>
              <a:rPr lang="fa-IR" smtClean="0"/>
              <a:t>توافق</a:t>
            </a:r>
          </a:p>
          <a:p>
            <a:r>
              <a:rPr lang="fa-IR" smtClean="0"/>
              <a:t>گفتگو</a:t>
            </a:r>
          </a:p>
          <a:p>
            <a:r>
              <a:rPr lang="fa-IR" smtClean="0"/>
              <a:t>آشتی</a:t>
            </a:r>
          </a:p>
          <a:p>
            <a:r>
              <a:rPr lang="fa-IR" smtClean="0"/>
              <a:t>...</a:t>
            </a:r>
          </a:p>
          <a:p>
            <a:r>
              <a:rPr lang="fa-IR" smtClean="0"/>
              <a:t>....</a:t>
            </a:r>
            <a:endParaRPr lang="en-US" smtClean="0"/>
          </a:p>
        </p:txBody>
      </p:sp>
      <p:pic>
        <p:nvPicPr>
          <p:cNvPr id="22532" name="Picture 3" descr="imagesCAREDFR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67138"/>
            <a:ext cx="4130675" cy="309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3020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/>
              <a:t>انچه به دنبالش بوده ایم و هستیم ...</a:t>
            </a:r>
            <a:endParaRPr lang="en-US" dirty="0"/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mtClean="0"/>
              <a:t>تعهد                             </a:t>
            </a:r>
          </a:p>
          <a:p>
            <a:r>
              <a:rPr lang="fa-IR" smtClean="0"/>
              <a:t>وفاداری</a:t>
            </a:r>
          </a:p>
          <a:p>
            <a:r>
              <a:rPr lang="fa-IR" smtClean="0"/>
              <a:t>همکاری</a:t>
            </a:r>
          </a:p>
          <a:p>
            <a:r>
              <a:rPr lang="fa-IR" smtClean="0"/>
              <a:t>حمایت</a:t>
            </a:r>
          </a:p>
          <a:p>
            <a:r>
              <a:rPr lang="fa-IR" smtClean="0"/>
              <a:t>هدایت</a:t>
            </a:r>
          </a:p>
          <a:p>
            <a:r>
              <a:rPr lang="fa-IR" smtClean="0"/>
              <a:t>امنیت</a:t>
            </a:r>
          </a:p>
          <a:p>
            <a:r>
              <a:rPr lang="fa-IR" smtClean="0"/>
              <a:t>آرامش</a:t>
            </a:r>
          </a:p>
          <a:p>
            <a:r>
              <a:rPr lang="fa-IR" smtClean="0"/>
              <a:t>..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2334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/>
              <a:t>انچه به دنبالش بوده ایم و هستیم ...</a:t>
            </a:r>
            <a:endParaRPr lang="en-US" dirty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mtClean="0"/>
              <a:t>غرور و افتخار</a:t>
            </a:r>
          </a:p>
          <a:p>
            <a:r>
              <a:rPr lang="fa-IR" smtClean="0"/>
              <a:t>احساس ارزشمندی</a:t>
            </a:r>
          </a:p>
          <a:p>
            <a:r>
              <a:rPr lang="fa-IR" smtClean="0"/>
              <a:t>اعتماد</a:t>
            </a:r>
          </a:p>
          <a:p>
            <a:r>
              <a:rPr lang="fa-IR" smtClean="0"/>
              <a:t>قدردانی </a:t>
            </a:r>
          </a:p>
          <a:p>
            <a:r>
              <a:rPr lang="fa-IR" smtClean="0"/>
              <a:t>تایید</a:t>
            </a:r>
          </a:p>
          <a:p>
            <a:r>
              <a:rPr lang="fa-IR" smtClean="0"/>
              <a:t>نوازش</a:t>
            </a:r>
          </a:p>
          <a:p>
            <a:r>
              <a:rPr lang="fa-IR" smtClean="0"/>
              <a:t>گذشت </a:t>
            </a:r>
          </a:p>
          <a:p>
            <a:r>
              <a:rPr lang="fa-IR" smtClean="0"/>
              <a:t>احسان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5775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/>
              <a:t>انچه به دنبالش بوده ایم و هستیم ...</a:t>
            </a:r>
            <a:endParaRPr lang="en-US" dirty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mtClean="0"/>
              <a:t>توجه و مراقبت</a:t>
            </a:r>
          </a:p>
          <a:p>
            <a:r>
              <a:rPr lang="fa-IR" smtClean="0"/>
              <a:t>صداقت و یکرنگی</a:t>
            </a:r>
          </a:p>
          <a:p>
            <a:r>
              <a:rPr lang="fa-IR" smtClean="0"/>
              <a:t>احساس تعلق</a:t>
            </a:r>
          </a:p>
          <a:p>
            <a:r>
              <a:rPr lang="fa-IR" smtClean="0"/>
              <a:t>هدفمندی</a:t>
            </a:r>
          </a:p>
          <a:p>
            <a:r>
              <a:rPr lang="fa-IR" smtClean="0"/>
              <a:t>عاقبت اندیشی</a:t>
            </a:r>
          </a:p>
          <a:p>
            <a:endParaRPr lang="en-US" smtClean="0"/>
          </a:p>
        </p:txBody>
      </p:sp>
      <p:sp>
        <p:nvSpPr>
          <p:cNvPr id="4" name="5-Point Star 3"/>
          <p:cNvSpPr/>
          <p:nvPr/>
        </p:nvSpPr>
        <p:spPr bwMode="auto">
          <a:xfrm>
            <a:off x="3286125" y="3571875"/>
            <a:ext cx="3071813" cy="2428875"/>
          </a:xfrm>
          <a:prstGeom prst="star5">
            <a:avLst/>
          </a:prstGeom>
          <a:solidFill>
            <a:srgbClr val="FFFF00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125724" dir="18900000" algn="ctr" rotWithShape="0">
              <a:srgbClr val="000099"/>
            </a:outerShdw>
          </a:effectLst>
        </p:spPr>
        <p:txBody>
          <a:bodyPr wrap="none" anchor="ctr"/>
          <a:lstStyle/>
          <a:p>
            <a:pPr algn="r">
              <a:defRPr/>
            </a:pPr>
            <a:r>
              <a:rPr lang="fa-IR" sz="4400" dirty="0">
                <a:solidFill>
                  <a:srgbClr val="FF0000"/>
                </a:solidFill>
              </a:rPr>
              <a:t>ایمان</a:t>
            </a:r>
            <a:endParaRPr lang="en-US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3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dirty="0" smtClean="0"/>
              <a:t>انچه به دنبالش بوده ایم و هستیم ...</a:t>
            </a:r>
            <a:endParaRPr lang="en-US" dirty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mtClean="0"/>
              <a:t>همراهی                           </a:t>
            </a:r>
          </a:p>
          <a:p>
            <a:r>
              <a:rPr lang="fa-IR" smtClean="0"/>
              <a:t>حمایت</a:t>
            </a:r>
          </a:p>
          <a:p>
            <a:r>
              <a:rPr lang="fa-IR" smtClean="0"/>
              <a:t>هدایت</a:t>
            </a:r>
          </a:p>
          <a:p>
            <a:r>
              <a:rPr lang="fa-IR" smtClean="0"/>
              <a:t>توافق</a:t>
            </a:r>
          </a:p>
          <a:p>
            <a:r>
              <a:rPr lang="fa-IR" smtClean="0"/>
              <a:t>احترام </a:t>
            </a:r>
          </a:p>
          <a:p>
            <a:r>
              <a:rPr lang="fa-IR" smtClean="0"/>
              <a:t>همدلی</a:t>
            </a:r>
          </a:p>
          <a:p>
            <a:r>
              <a:rPr lang="fa-IR" smtClean="0"/>
              <a:t>صمیمیت</a:t>
            </a:r>
          </a:p>
          <a:p>
            <a:r>
              <a:rPr lang="fa-IR" smtClean="0"/>
              <a:t>عشق</a:t>
            </a:r>
          </a:p>
          <a:p>
            <a:r>
              <a:rPr lang="fa-IR" smtClean="0"/>
              <a:t>....</a:t>
            </a:r>
          </a:p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0063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a-IR" sz="4000" dirty="0" smtClean="0">
                <a:solidFill>
                  <a:schemeClr val="tx1"/>
                </a:solidFill>
              </a:rPr>
              <a:t>درک دیگران از پدیده ها با درک ما یکسان نیست</a:t>
            </a:r>
            <a:br>
              <a:rPr lang="fa-IR" sz="4000" dirty="0" smtClean="0">
                <a:solidFill>
                  <a:schemeClr val="tx1"/>
                </a:solidFill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smtClean="0"/>
          </a:p>
          <a:p>
            <a:r>
              <a:rPr lang="fa-IR" smtClean="0">
                <a:solidFill>
                  <a:srgbClr val="FFFF00"/>
                </a:solidFill>
              </a:rPr>
              <a:t>ارزش ها بایدها نبایدها بکن ها نکن ها زشت بد خوب</a:t>
            </a:r>
          </a:p>
          <a:p>
            <a:endParaRPr lang="fa-IR" smtClean="0"/>
          </a:p>
          <a:p>
            <a:r>
              <a:rPr lang="fa-IR" smtClean="0">
                <a:solidFill>
                  <a:srgbClr val="00FF00"/>
                </a:solidFill>
              </a:rPr>
              <a:t>تفکرات نظرات دانش اطلاعات اهداف روشها رویکردها</a:t>
            </a:r>
          </a:p>
          <a:p>
            <a:endParaRPr lang="fa-IR" smtClean="0"/>
          </a:p>
          <a:p>
            <a:r>
              <a:rPr lang="fa-IR" smtClean="0"/>
              <a:t>سلیقه ها احساسات علایق هیجان ها نگرانی ها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mtClean="0">
                <a:solidFill>
                  <a:srgbClr val="FFFF00"/>
                </a:solidFill>
              </a:rPr>
              <a:t>اختلاف عقیده</a:t>
            </a:r>
          </a:p>
          <a:p>
            <a:r>
              <a:rPr lang="fa-IR" smtClean="0">
                <a:solidFill>
                  <a:srgbClr val="00B050"/>
                </a:solidFill>
              </a:rPr>
              <a:t>اختلاف نظر</a:t>
            </a:r>
          </a:p>
          <a:p>
            <a:r>
              <a:rPr lang="fa-IR" smtClean="0"/>
              <a:t>اختلاف سلیقه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285750" y="1643063"/>
            <a:ext cx="8229600" cy="4495800"/>
          </a:xfrm>
        </p:spPr>
        <p:txBody>
          <a:bodyPr/>
          <a:lstStyle/>
          <a:p>
            <a:r>
              <a:rPr lang="fa-IR" smtClean="0">
                <a:solidFill>
                  <a:srgbClr val="FFFF00"/>
                </a:solidFill>
              </a:rPr>
              <a:t>اختلاف عقیده </a:t>
            </a:r>
            <a:r>
              <a:rPr lang="fa-IR" smtClean="0"/>
              <a:t>                </a:t>
            </a:r>
          </a:p>
          <a:p>
            <a:r>
              <a:rPr lang="fa-IR" smtClean="0">
                <a:solidFill>
                  <a:srgbClr val="00B050"/>
                </a:solidFill>
              </a:rPr>
              <a:t>اختلاف نظر</a:t>
            </a:r>
            <a:r>
              <a:rPr lang="fa-IR" smtClean="0"/>
              <a:t>                   </a:t>
            </a:r>
          </a:p>
          <a:p>
            <a:r>
              <a:rPr lang="fa-IR" smtClean="0"/>
              <a:t>اختلاف سلیقه                  </a:t>
            </a:r>
            <a:endParaRPr lang="en-US" smtClean="0"/>
          </a:p>
        </p:txBody>
      </p:sp>
      <p:sp>
        <p:nvSpPr>
          <p:cNvPr id="7" name="Left Arrow 6"/>
          <p:cNvSpPr/>
          <p:nvPr/>
        </p:nvSpPr>
        <p:spPr>
          <a:xfrm>
            <a:off x="5334000" y="2928938"/>
            <a:ext cx="825500" cy="304800"/>
          </a:xfrm>
          <a:prstGeom prst="lef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Left Arrow 7"/>
          <p:cNvSpPr/>
          <p:nvPr/>
        </p:nvSpPr>
        <p:spPr>
          <a:xfrm>
            <a:off x="5318125" y="2357438"/>
            <a:ext cx="825500" cy="304800"/>
          </a:xfrm>
          <a:prstGeom prst="lef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Left Arrow 8"/>
          <p:cNvSpPr/>
          <p:nvPr/>
        </p:nvSpPr>
        <p:spPr>
          <a:xfrm>
            <a:off x="5318125" y="1766888"/>
            <a:ext cx="825500" cy="304800"/>
          </a:xfrm>
          <a:prstGeom prst="lef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571875" y="1568450"/>
            <a:ext cx="1285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solidFill>
                  <a:schemeClr val="tx1"/>
                </a:solidFill>
              </a:rPr>
              <a:t>احترام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571875" y="2143125"/>
            <a:ext cx="1071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solidFill>
                  <a:schemeClr val="tx1"/>
                </a:solidFill>
              </a:rPr>
              <a:t>توافق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500438" y="2714625"/>
            <a:ext cx="1143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solidFill>
                  <a:schemeClr val="tx1"/>
                </a:solidFill>
              </a:rPr>
              <a:t>همدلی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15" name="Left Brace 14"/>
          <p:cNvSpPr/>
          <p:nvPr/>
        </p:nvSpPr>
        <p:spPr bwMode="auto">
          <a:xfrm>
            <a:off x="2500313" y="1571625"/>
            <a:ext cx="571500" cy="1785938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wrap="none" anchor="ctr"/>
          <a:lstStyle/>
          <a:p>
            <a:pPr algn="r">
              <a:defRPr/>
            </a:pPr>
            <a:endParaRPr lang="en-US" sz="180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928688" y="2139950"/>
            <a:ext cx="15001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solidFill>
                  <a:schemeClr val="tx1"/>
                </a:solidFill>
              </a:rPr>
              <a:t>صمیمیت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572000" y="3916363"/>
            <a:ext cx="400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/>
            <a:r>
              <a:rPr lang="fa-IR" sz="3200">
                <a:solidFill>
                  <a:schemeClr val="tx1"/>
                </a:solidFill>
              </a:rPr>
              <a:t>پذیرش بی قید و شرط کسی</a:t>
            </a:r>
            <a:endParaRPr lang="en-US" sz="32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/>
      <p:bldP spid="15" grpId="0" animBg="1"/>
      <p:bldP spid="16" grpId="0"/>
      <p:bldP spid="1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285750" y="1643063"/>
            <a:ext cx="8229600" cy="4495800"/>
          </a:xfrm>
        </p:spPr>
        <p:txBody>
          <a:bodyPr/>
          <a:lstStyle/>
          <a:p>
            <a:r>
              <a:rPr lang="fa-IR" smtClean="0">
                <a:solidFill>
                  <a:srgbClr val="FFFF00"/>
                </a:solidFill>
              </a:rPr>
              <a:t>اختلاف عقیده </a:t>
            </a:r>
            <a:r>
              <a:rPr lang="fa-IR" smtClean="0"/>
              <a:t>                </a:t>
            </a:r>
          </a:p>
          <a:p>
            <a:r>
              <a:rPr lang="fa-IR" smtClean="0">
                <a:solidFill>
                  <a:srgbClr val="00B050"/>
                </a:solidFill>
              </a:rPr>
              <a:t>اختلاف نظر</a:t>
            </a:r>
            <a:r>
              <a:rPr lang="fa-IR" smtClean="0"/>
              <a:t>                   </a:t>
            </a:r>
          </a:p>
          <a:p>
            <a:r>
              <a:rPr lang="fa-IR" smtClean="0"/>
              <a:t>اختلاف سلیقه                  </a:t>
            </a:r>
            <a:endParaRPr lang="en-US" smtClean="0"/>
          </a:p>
        </p:txBody>
      </p:sp>
      <p:sp>
        <p:nvSpPr>
          <p:cNvPr id="7" name="Left Arrow 6"/>
          <p:cNvSpPr/>
          <p:nvPr/>
        </p:nvSpPr>
        <p:spPr>
          <a:xfrm>
            <a:off x="5334000" y="2928938"/>
            <a:ext cx="825500" cy="304800"/>
          </a:xfrm>
          <a:prstGeom prst="lef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Left Arrow 7"/>
          <p:cNvSpPr/>
          <p:nvPr/>
        </p:nvSpPr>
        <p:spPr>
          <a:xfrm>
            <a:off x="5318125" y="2357438"/>
            <a:ext cx="825500" cy="304800"/>
          </a:xfrm>
          <a:prstGeom prst="lef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Left Arrow 8"/>
          <p:cNvSpPr/>
          <p:nvPr/>
        </p:nvSpPr>
        <p:spPr>
          <a:xfrm>
            <a:off x="5318125" y="1766888"/>
            <a:ext cx="825500" cy="304800"/>
          </a:xfrm>
          <a:prstGeom prst="lef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571875" y="1568450"/>
            <a:ext cx="1285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solidFill>
                  <a:schemeClr val="tx1"/>
                </a:solidFill>
              </a:rPr>
              <a:t>احترام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571875" y="2143125"/>
            <a:ext cx="1071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solidFill>
                  <a:schemeClr val="tx1"/>
                </a:solidFill>
              </a:rPr>
              <a:t>توافق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500438" y="2714625"/>
            <a:ext cx="1143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solidFill>
                  <a:schemeClr val="tx1"/>
                </a:solidFill>
              </a:rPr>
              <a:t>همدلی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15" name="Left Brace 14"/>
          <p:cNvSpPr/>
          <p:nvPr/>
        </p:nvSpPr>
        <p:spPr bwMode="auto">
          <a:xfrm>
            <a:off x="2500313" y="1571625"/>
            <a:ext cx="571500" cy="1785938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wrap="none" anchor="ctr"/>
          <a:lstStyle/>
          <a:p>
            <a:pPr algn="r">
              <a:defRPr/>
            </a:pPr>
            <a:endParaRPr lang="en-US" sz="180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928688" y="2139950"/>
            <a:ext cx="15001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a-IR" sz="3600">
                <a:solidFill>
                  <a:schemeClr val="tx1"/>
                </a:solidFill>
              </a:rPr>
              <a:t>صمیمیت</a:t>
            </a:r>
            <a:endParaRPr lang="en-US" sz="3600">
              <a:solidFill>
                <a:schemeClr val="tx1"/>
              </a:solidFill>
            </a:endParaRPr>
          </a:p>
        </p:txBody>
      </p:sp>
      <p:sp>
        <p:nvSpPr>
          <p:cNvPr id="24" name="Curved Right Arrow 23"/>
          <p:cNvSpPr/>
          <p:nvPr/>
        </p:nvSpPr>
        <p:spPr>
          <a:xfrm>
            <a:off x="142875" y="2357438"/>
            <a:ext cx="762000" cy="2590800"/>
          </a:xfrm>
          <a:prstGeom prst="curv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Explosion 2 24"/>
          <p:cNvSpPr/>
          <p:nvPr/>
        </p:nvSpPr>
        <p:spPr>
          <a:xfrm>
            <a:off x="1000100" y="3714752"/>
            <a:ext cx="2971800" cy="2438400"/>
          </a:xfrm>
          <a:prstGeom prst="irregularSeal2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a-IR" sz="4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عشق</a:t>
            </a:r>
            <a:endParaRPr lang="en-US" sz="4400" b="1" spc="5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6" name="Picture 25" descr="53cf40d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91300" y="4178300"/>
            <a:ext cx="2552700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/>
      <p:bldP spid="15" grpId="0" animBg="1"/>
      <p:bldP spid="16" grpId="0"/>
      <p:bldP spid="2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682F8B7-BB07-40C1-9C4D-D616BA7F5636}" type="datetime1">
              <a:rPr lang="en-US" smtClean="0"/>
              <a:pPr>
                <a:defRPr/>
              </a:pPr>
              <a:t>1/27/2015</a:t>
            </a:fld>
            <a:endParaRPr lang="en-US" smtClean="0"/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56DA3F-55FA-4E63-9133-C458548B3697}" type="slidenum">
              <a:rPr lang="ar-SA" smtClean="0"/>
              <a:pPr>
                <a:defRPr/>
              </a:pPr>
              <a:t>57</a:t>
            </a:fld>
            <a:endParaRPr lang="en-US" smtClean="0"/>
          </a:p>
        </p:txBody>
      </p:sp>
      <p:pic>
        <p:nvPicPr>
          <p:cNvPr id="35844" name="Picture 5" descr="AV0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741682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6600" dirty="0" smtClean="0">
                <a:solidFill>
                  <a:schemeClr val="tx2"/>
                </a:solidFill>
              </a:rPr>
              <a:t>دکتر احمدرضا زمانی</a:t>
            </a:r>
          </a:p>
          <a:p>
            <a:r>
              <a:rPr lang="fa-IR" sz="6600" dirty="0" smtClean="0">
                <a:solidFill>
                  <a:schemeClr val="tx2"/>
                </a:solidFill>
              </a:rPr>
              <a:t>مرکز مشاوره رایین</a:t>
            </a:r>
          </a:p>
          <a:p>
            <a:r>
              <a:rPr lang="en-US" sz="6600" smtClean="0">
                <a:solidFill>
                  <a:schemeClr val="tx2"/>
                </a:solidFill>
              </a:rPr>
              <a:t>3</a:t>
            </a:r>
            <a:r>
              <a:rPr lang="fa-IR" sz="6600" smtClean="0">
                <a:solidFill>
                  <a:schemeClr val="tx2"/>
                </a:solidFill>
              </a:rPr>
              <a:t>6244598</a:t>
            </a:r>
            <a:endParaRPr lang="en-US" sz="6600" dirty="0" smtClean="0">
              <a:solidFill>
                <a:schemeClr val="tx2"/>
              </a:solidFill>
            </a:endParaRPr>
          </a:p>
          <a:p>
            <a:r>
              <a:rPr lang="en-US" sz="6600" dirty="0">
                <a:solidFill>
                  <a:schemeClr val="tx2"/>
                </a:solidFill>
              </a:rPr>
              <a:t>i</a:t>
            </a:r>
            <a:r>
              <a:rPr lang="en-US" sz="6600" dirty="0" smtClean="0">
                <a:solidFill>
                  <a:schemeClr val="tx2"/>
                </a:solidFill>
              </a:rPr>
              <a:t>r_taa@yahoo.com</a:t>
            </a:r>
            <a:endParaRPr lang="en-CA" sz="6600" dirty="0">
              <a:solidFill>
                <a:schemeClr val="tx2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909702" y="1040650"/>
            <a:ext cx="29290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37922542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37922537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untain Top">
  <a:themeElements>
    <a:clrScheme name="Mountain Top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Mountain Top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>
          <a:outerShdw dist="125724" dir="18900000" algn="ctr" rotWithShape="0">
            <a:srgbClr val="000099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>
          <a:outerShdw dist="125724" dir="18900000" algn="ctr" rotWithShape="0">
            <a:srgbClr val="000099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Yagut"/>
      </a:majorFont>
      <a:minorFont>
        <a:latin typeface="Garamond"/>
        <a:ea typeface=""/>
        <a:cs typeface="Nazani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>
          <a:outerShdw dist="125724" dir="18900000" algn="ctr" rotWithShape="0">
            <a:srgbClr val="000099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>
          <a:outerShdw dist="125724" dir="18900000" algn="ctr" rotWithShape="0">
            <a:srgbClr val="000099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4800" b="0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4800" b="0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Mountain Top">
  <a:themeElements>
    <a:clrScheme name="Mountain Top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Mountain Top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>
          <a:outerShdw dist="125724" dir="18900000" algn="ctr" rotWithShape="0">
            <a:srgbClr val="000099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>
          <a:outerShdw dist="125724" dir="18900000" algn="ctr" rotWithShape="0">
            <a:srgbClr val="000099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4800" b="0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4800" b="0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Kimono</Template>
  <TotalTime>1720</TotalTime>
  <Words>1210</Words>
  <Application>Microsoft Office PowerPoint</Application>
  <PresentationFormat>On-screen Show (4:3)</PresentationFormat>
  <Paragraphs>479</Paragraphs>
  <Slides>57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57</vt:i4>
      </vt:variant>
    </vt:vector>
  </HeadingPairs>
  <TitlesOfParts>
    <vt:vector size="64" baseType="lpstr">
      <vt:lpstr>Mountain Top</vt:lpstr>
      <vt:lpstr>1_Default Design</vt:lpstr>
      <vt:lpstr>Stream</vt:lpstr>
      <vt:lpstr>Blends</vt:lpstr>
      <vt:lpstr>3_Default Design</vt:lpstr>
      <vt:lpstr>1_Mountain Top</vt:lpstr>
      <vt:lpstr>4_Default Design</vt:lpstr>
      <vt:lpstr>PowerPoint Presentation</vt:lpstr>
      <vt:lpstr>ارتباط</vt:lpstr>
      <vt:lpstr>ارتباط عبارت است از انتقال و اشتراک معاني وعقايد ،تصاوير و انديشه ها</vt:lpstr>
      <vt:lpstr>ارتباط عبارت است از انتقال و اشتراک معاني وعقايد ،تصاوير و انديشه ها</vt:lpstr>
      <vt:lpstr>ارتباط عبارت است از انتقال و اشتراک معاني وعقايد ،تصاوير و انديشه ها</vt:lpstr>
      <vt:lpstr>ارتباط عبارت است از انتقال و اشتراک معاني وعقايد ،تصاوير و انديشه ها</vt:lpstr>
      <vt:lpstr>ارتباط عبارت است از انتقال و اشتراک معاني وعقايد ،تصاوير و انديشه ها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شیوه های برخورد در ارتباطات خانوادگی</vt:lpstr>
      <vt:lpstr>برنده - بازنده</vt:lpstr>
      <vt:lpstr>بازنده - برنده</vt:lpstr>
      <vt:lpstr>بازنده - بازنده</vt:lpstr>
      <vt:lpstr>برنده- غیر بازنده</vt:lpstr>
      <vt:lpstr>برنده - برنده</vt:lpstr>
      <vt:lpstr>انچه به دنبالش بوده ایم و هستیم ...</vt:lpstr>
      <vt:lpstr>انچه به دنبالش بوده ایم و هستیم ...</vt:lpstr>
      <vt:lpstr>انچه به دنبالش بوده ایم و هستیم ...</vt:lpstr>
      <vt:lpstr>انچه به دنبالش بوده ایم و هستیم ...</vt:lpstr>
      <vt:lpstr>درک دیگران از پدیده ها با درک ما یکسان نیست </vt:lpstr>
      <vt:lpstr>PowerPoint Presentation</vt:lpstr>
      <vt:lpstr>PowerPoint Presentation</vt:lpstr>
      <vt:lpstr>PowerPoint Presentation</vt:lpstr>
      <vt:lpstr>PowerPoint Presentation</vt:lpstr>
    </vt:vector>
  </TitlesOfParts>
  <Company>ZAMANI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AHMAD</dc:creator>
  <cp:lastModifiedBy>VAIO</cp:lastModifiedBy>
  <cp:revision>80</cp:revision>
  <dcterms:created xsi:type="dcterms:W3CDTF">2003-07-27T17:31:31Z</dcterms:created>
  <dcterms:modified xsi:type="dcterms:W3CDTF">2015-01-27T14:51:22Z</dcterms:modified>
</cp:coreProperties>
</file>